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38"/>
  </p:notesMasterIdLst>
  <p:sldIdLst>
    <p:sldId id="256" r:id="rId2"/>
    <p:sldId id="333" r:id="rId3"/>
    <p:sldId id="276" r:id="rId4"/>
    <p:sldId id="534" r:id="rId5"/>
    <p:sldId id="345" r:id="rId6"/>
    <p:sldId id="594" r:id="rId7"/>
    <p:sldId id="596" r:id="rId8"/>
    <p:sldId id="332" r:id="rId9"/>
    <p:sldId id="396" r:id="rId10"/>
    <p:sldId id="558" r:id="rId11"/>
    <p:sldId id="343" r:id="rId12"/>
    <p:sldId id="597" r:id="rId13"/>
    <p:sldId id="603" r:id="rId14"/>
    <p:sldId id="598" r:id="rId15"/>
    <p:sldId id="600" r:id="rId16"/>
    <p:sldId id="539" r:id="rId17"/>
    <p:sldId id="602" r:id="rId18"/>
    <p:sldId id="604" r:id="rId19"/>
    <p:sldId id="610" r:id="rId20"/>
    <p:sldId id="337" r:id="rId21"/>
    <p:sldId id="339" r:id="rId22"/>
    <p:sldId id="611" r:id="rId23"/>
    <p:sldId id="586" r:id="rId24"/>
    <p:sldId id="350" r:id="rId25"/>
    <p:sldId id="572" r:id="rId26"/>
    <p:sldId id="570" r:id="rId27"/>
    <p:sldId id="549" r:id="rId28"/>
    <p:sldId id="550" r:id="rId29"/>
    <p:sldId id="352" r:id="rId30"/>
    <p:sldId id="353" r:id="rId31"/>
    <p:sldId id="354" r:id="rId32"/>
    <p:sldId id="608" r:id="rId33"/>
    <p:sldId id="609" r:id="rId34"/>
    <p:sldId id="613" r:id="rId35"/>
    <p:sldId id="355" r:id="rId36"/>
    <p:sldId id="61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4F5FA"/>
    <a:srgbClr val="4F81BD"/>
    <a:srgbClr val="0066FF"/>
    <a:srgbClr val="FCF1C8"/>
    <a:srgbClr val="3F6B9A"/>
    <a:srgbClr val="F7E8BF"/>
    <a:srgbClr val="FFCC00"/>
    <a:srgbClr val="C868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83" autoAdjust="0"/>
    <p:restoredTop sz="94660"/>
  </p:normalViewPr>
  <p:slideViewPr>
    <p:cSldViewPr snapToGrid="0" showGuides="1">
      <p:cViewPr varScale="1">
        <p:scale>
          <a:sx n="52" d="100"/>
          <a:sy n="52" d="100"/>
        </p:scale>
        <p:origin x="773" y="41"/>
      </p:cViewPr>
      <p:guideLst>
        <p:guide orient="horz" pos="2137"/>
        <p:guide pos="3840"/>
      </p:guideLst>
    </p:cSldViewPr>
  </p:slideViewPr>
  <p:notesTextViewPr>
    <p:cViewPr>
      <p:scale>
        <a:sx n="1" d="1"/>
        <a:sy n="1" d="1"/>
      </p:scale>
      <p:origin x="0" y="0"/>
    </p:cViewPr>
  </p:notesTextViewPr>
  <p:sorterViewPr>
    <p:cViewPr varScale="1">
      <p:scale>
        <a:sx n="1" d="1"/>
        <a:sy n="1" d="1"/>
      </p:scale>
      <p:origin x="0" y="-18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342021-4768-4D1D-A452-65BF02F58ACE}" type="datetimeFigureOut">
              <a:rPr lang="en-GB" smtClean="0"/>
              <a:t>21/11/2019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A18BFE-DCBC-43F0-B780-5376B493F57E}" type="slidenum">
              <a:rPr lang="en-GB" smtClean="0"/>
              <a:t>‹#›</a:t>
            </a:fld>
            <a:endParaRPr lang="en-GB"/>
          </a:p>
        </p:txBody>
      </p:sp>
    </p:spTree>
    <p:extLst>
      <p:ext uri="{BB962C8B-B14F-4D97-AF65-F5344CB8AC3E}">
        <p14:creationId xmlns:p14="http://schemas.microsoft.com/office/powerpoint/2010/main" val="1452833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8044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9000"/>
            <a:lum/>
          </a:blip>
          <a:srcRect/>
          <a:stretch>
            <a:fillRect t="-28000" b="-2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96876"/>
      </p:ext>
    </p:extLst>
  </p:cSld>
  <p:clrMapOvr>
    <a:masterClrMapping/>
  </p:clrMapOvr>
  <mc:AlternateContent xmlns:mc="http://schemas.openxmlformats.org/markup-compatibility/2006" xmlns:p14="http://schemas.microsoft.com/office/powerpoint/2010/main">
    <mc:Choice Requires="p14">
      <p:transition spd="slow" p14:dur="2000" advTm="421"/>
    </mc:Choice>
    <mc:Fallback xmlns="">
      <p:transition spd="slow" advTm="421"/>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398451"/>
      </p:ext>
    </p:extLst>
  </p:cSld>
  <p:clrMapOvr>
    <a:masterClrMapping/>
  </p:clrMapOvr>
  <mc:AlternateContent xmlns:mc="http://schemas.openxmlformats.org/markup-compatibility/2006" xmlns:p14="http://schemas.microsoft.com/office/powerpoint/2010/main">
    <mc:Choice Requires="p14">
      <p:transition spd="slow" p14:dur="2000" advTm="421"/>
    </mc:Choice>
    <mc:Fallback xmlns="">
      <p:transition spd="slow" advTm="421"/>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686CD92F-5C85-47EE-8460-CC3FB45374F1}" type="slidenum">
              <a:rPr lang="he-IL"/>
              <a:pPr>
                <a:defRPr/>
              </a:pPr>
              <a:t>‹#›</a:t>
            </a:fld>
            <a:endParaRPr lang="en-US"/>
          </a:p>
        </p:txBody>
      </p:sp>
    </p:spTree>
    <p:extLst>
      <p:ext uri="{BB962C8B-B14F-4D97-AF65-F5344CB8AC3E}">
        <p14:creationId xmlns:p14="http://schemas.microsoft.com/office/powerpoint/2010/main" val="2270336302"/>
      </p:ext>
    </p:extLst>
  </p:cSld>
  <p:clrMapOvr>
    <a:masterClrMapping/>
  </p:clrMapOvr>
  <mc:AlternateContent xmlns:mc="http://schemas.openxmlformats.org/markup-compatibility/2006" xmlns:p14="http://schemas.microsoft.com/office/powerpoint/2010/main">
    <mc:Choice Requires="p14">
      <p:transition spd="slow" p14:dur="2000" advTm="421"/>
    </mc:Choice>
    <mc:Fallback xmlns="">
      <p:transition spd="slow" advTm="421"/>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he-IL"/>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Tree>
    <p:extLst>
      <p:ext uri="{BB962C8B-B14F-4D97-AF65-F5344CB8AC3E}">
        <p14:creationId xmlns:p14="http://schemas.microsoft.com/office/powerpoint/2010/main" val="3637184295"/>
      </p:ext>
    </p:extLst>
  </p:cSld>
  <p:clrMapOvr>
    <a:masterClrMapping/>
  </p:clrMapOvr>
  <mc:AlternateContent xmlns:mc="http://schemas.openxmlformats.org/markup-compatibility/2006" xmlns:p14="http://schemas.microsoft.com/office/powerpoint/2010/main">
    <mc:Choice Requires="p14">
      <p:transition spd="slow" p14:dur="2000" advTm="421"/>
    </mc:Choice>
    <mc:Fallback xmlns="">
      <p:transition spd="slow" advTm="421"/>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914400" y="6248400"/>
            <a:ext cx="2540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a:prstGeom prst="rect">
            <a:avLst/>
          </a:prstGeom>
        </p:spPr>
        <p:txBody>
          <a:bodyPr/>
          <a:lstStyle>
            <a:lvl1pPr>
              <a:defRPr/>
            </a:lvl1pPr>
          </a:lstStyle>
          <a:p>
            <a:fld id="{3019572C-FFAA-4AC7-A2C9-0FBD2589838A}" type="slidenum">
              <a:rPr lang="en-US"/>
              <a:pPr/>
              <a:t>‹#›</a:t>
            </a:fld>
            <a:endParaRPr lang="en-US"/>
          </a:p>
        </p:txBody>
      </p:sp>
    </p:spTree>
    <p:extLst>
      <p:ext uri="{BB962C8B-B14F-4D97-AF65-F5344CB8AC3E}">
        <p14:creationId xmlns:p14="http://schemas.microsoft.com/office/powerpoint/2010/main" val="1807904245"/>
      </p:ext>
    </p:extLst>
  </p:cSld>
  <p:clrMapOvr>
    <a:masterClrMapping/>
  </p:clrMapOvr>
  <mc:AlternateContent xmlns:mc="http://schemas.openxmlformats.org/markup-compatibility/2006" xmlns:p14="http://schemas.microsoft.com/office/powerpoint/2010/main">
    <mc:Choice Requires="p14">
      <p:transition spd="slow" p14:dur="2000" advTm="421"/>
    </mc:Choice>
    <mc:Fallback xmlns="">
      <p:transition spd="slow" advTm="421"/>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1.w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alphaModFix amt="29000"/>
            <a:lum/>
          </a:blip>
          <a:srcRect/>
          <a:stretch>
            <a:fillRect t="-28000" b="-28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BDF0C1-AF21-44CE-A0FF-EF82ECF693B7}"/>
              </a:ext>
            </a:extLst>
          </p:cNvPr>
          <p:cNvSpPr/>
          <p:nvPr userDrawn="1"/>
        </p:nvSpPr>
        <p:spPr>
          <a:xfrm>
            <a:off x="4341135" y="-58936"/>
            <a:ext cx="3456394" cy="323165"/>
          </a:xfrm>
          <a:prstGeom prst="rect">
            <a:avLst/>
          </a:prstGeom>
        </p:spPr>
        <p:txBody>
          <a:bodyPr wrap="none">
            <a:spAutoFit/>
          </a:bodyPr>
          <a:lstStyle/>
          <a:p>
            <a:pPr algn="ctr" rtl="1"/>
            <a:r>
              <a:rPr lang="he-IL" sz="1500" b="1" kern="1200" dirty="0">
                <a:solidFill>
                  <a:srgbClr val="00B0F0"/>
                </a:solidFill>
                <a:effectLst>
                  <a:outerShdw blurRad="38100" dist="38100" dir="2700000" algn="tl">
                    <a:srgbClr val="000000">
                      <a:alpha val="43137"/>
                    </a:srgbClr>
                  </a:outerShdw>
                </a:effectLst>
                <a:latin typeface="Arial" pitchFamily="34" charset="0"/>
                <a:ea typeface="+mn-ea"/>
                <a:cs typeface="+mn-cs"/>
              </a:rPr>
              <a:t>ה</a:t>
            </a:r>
            <a:r>
              <a:rPr lang="en-US" sz="1500" b="1" kern="1200" dirty="0">
                <a:solidFill>
                  <a:srgbClr val="00B0F0"/>
                </a:solidFill>
                <a:effectLst>
                  <a:outerShdw blurRad="38100" dist="38100" dir="2700000" algn="tl">
                    <a:srgbClr val="000000">
                      <a:alpha val="43137"/>
                    </a:srgbClr>
                  </a:outerShdw>
                </a:effectLst>
                <a:latin typeface="Arial" pitchFamily="34" charset="0"/>
                <a:ea typeface="+mn-ea"/>
                <a:cs typeface="+mn-cs"/>
              </a:rPr>
              <a:t> </a:t>
            </a:r>
            <a:r>
              <a:rPr lang="he-IL" sz="1500" b="1" kern="1200" dirty="0">
                <a:solidFill>
                  <a:srgbClr val="00B0F0"/>
                </a:solidFill>
                <a:effectLst>
                  <a:outerShdw blurRad="38100" dist="38100" dir="2700000" algn="tl">
                    <a:srgbClr val="000000">
                      <a:alpha val="43137"/>
                    </a:srgbClr>
                  </a:outerShdw>
                </a:effectLst>
                <a:latin typeface="Arial" pitchFamily="34" charset="0"/>
                <a:ea typeface="+mn-ea"/>
                <a:cs typeface="+mn-cs"/>
              </a:rPr>
              <a:t>כ</a:t>
            </a:r>
            <a:r>
              <a:rPr lang="en-US" sz="1500" b="1" kern="1200" dirty="0">
                <a:solidFill>
                  <a:srgbClr val="00B0F0"/>
                </a:solidFill>
                <a:effectLst>
                  <a:outerShdw blurRad="38100" dist="38100" dir="2700000" algn="tl">
                    <a:srgbClr val="000000">
                      <a:alpha val="43137"/>
                    </a:srgbClr>
                  </a:outerShdw>
                </a:effectLst>
                <a:latin typeface="Arial" pitchFamily="34" charset="0"/>
                <a:ea typeface="+mn-ea"/>
                <a:cs typeface="+mn-cs"/>
              </a:rPr>
              <a:t> </a:t>
            </a:r>
            <a:r>
              <a:rPr lang="he-IL" sz="1500" b="1" kern="1200" dirty="0">
                <a:solidFill>
                  <a:srgbClr val="00B0F0"/>
                </a:solidFill>
                <a:effectLst>
                  <a:outerShdw blurRad="38100" dist="38100" dir="2700000" algn="tl">
                    <a:srgbClr val="000000">
                      <a:alpha val="43137"/>
                    </a:srgbClr>
                  </a:outerShdw>
                </a:effectLst>
                <a:latin typeface="Arial" pitchFamily="34" charset="0"/>
                <a:ea typeface="+mn-ea"/>
                <a:cs typeface="+mn-cs"/>
              </a:rPr>
              <a:t>נ</a:t>
            </a:r>
            <a:r>
              <a:rPr lang="en-US" sz="1500" b="1" kern="1200" dirty="0">
                <a:solidFill>
                  <a:srgbClr val="00B0F0"/>
                </a:solidFill>
                <a:effectLst>
                  <a:outerShdw blurRad="38100" dist="38100" dir="2700000" algn="tl">
                    <a:srgbClr val="000000">
                      <a:alpha val="43137"/>
                    </a:srgbClr>
                  </a:outerShdw>
                </a:effectLst>
                <a:latin typeface="Arial" pitchFamily="34" charset="0"/>
                <a:ea typeface="+mn-ea"/>
                <a:cs typeface="+mn-cs"/>
              </a:rPr>
              <a:t> </a:t>
            </a:r>
            <a:r>
              <a:rPr lang="he-IL" sz="1500" b="1" kern="1200" dirty="0">
                <a:solidFill>
                  <a:srgbClr val="00B0F0"/>
                </a:solidFill>
                <a:effectLst>
                  <a:outerShdw blurRad="38100" dist="38100" dir="2700000" algn="tl">
                    <a:srgbClr val="000000">
                      <a:alpha val="43137"/>
                    </a:srgbClr>
                  </a:outerShdw>
                </a:effectLst>
                <a:latin typeface="Arial" pitchFamily="34" charset="0"/>
                <a:ea typeface="+mn-ea"/>
                <a:cs typeface="+mn-cs"/>
              </a:rPr>
              <a:t>ס</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en-US"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ה</a:t>
            </a:r>
            <a:r>
              <a:rPr lang="en-US"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a:t>
            </a:r>
            <a:r>
              <a:rPr lang="en-US"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1</a:t>
            </a:r>
            <a:r>
              <a:rPr lang="en-US"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1 </a:t>
            </a:r>
            <a:r>
              <a:rPr lang="en-US"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ל</a:t>
            </a:r>
            <a:r>
              <a:rPr lang="en-US"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ב</a:t>
            </a:r>
            <a:r>
              <a:rPr lang="en-US"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נ</a:t>
            </a:r>
            <a:r>
              <a:rPr lang="en-US"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י</a:t>
            </a:r>
            <a:r>
              <a:rPr lang="en-US"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י</a:t>
            </a:r>
            <a:r>
              <a:rPr lang="en-US"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ה</a:t>
            </a:r>
            <a:r>
              <a:rPr lang="en-US"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 ו</a:t>
            </a:r>
            <a:r>
              <a:rPr lang="en-US"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ל</a:t>
            </a:r>
            <a:r>
              <a:rPr lang="en-US"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ת</a:t>
            </a:r>
            <a:r>
              <a:rPr lang="en-US"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ש</a:t>
            </a:r>
            <a:r>
              <a:rPr lang="en-US"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ת</a:t>
            </a:r>
            <a:r>
              <a:rPr lang="en-US"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י</a:t>
            </a:r>
            <a:r>
              <a:rPr lang="en-US"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ו</a:t>
            </a:r>
            <a:r>
              <a:rPr lang="en-US" sz="1500" b="1" i="0" kern="1200" dirty="0">
                <a:solidFill>
                  <a:srgbClr val="00B0F0"/>
                </a:solidFill>
                <a:effectLst>
                  <a:outerShdw blurRad="38100" dist="38100" dir="2700000" algn="tl">
                    <a:srgbClr val="000000">
                      <a:alpha val="43137"/>
                    </a:srgbClr>
                  </a:outerShdw>
                </a:effectLst>
                <a:latin typeface="+mn-lt"/>
                <a:ea typeface="+mn-ea"/>
                <a:cs typeface="+mn-cs"/>
              </a:rPr>
              <a:t> </a:t>
            </a:r>
            <a:r>
              <a:rPr lang="he-IL" sz="1500" b="1" i="0" kern="1200" dirty="0">
                <a:solidFill>
                  <a:srgbClr val="00B0F0"/>
                </a:solidFill>
                <a:effectLst>
                  <a:outerShdw blurRad="38100" dist="38100" dir="2700000" algn="tl">
                    <a:srgbClr val="000000">
                      <a:alpha val="43137"/>
                    </a:srgbClr>
                  </a:outerShdw>
                </a:effectLst>
                <a:latin typeface="+mn-lt"/>
                <a:ea typeface="+mn-ea"/>
                <a:cs typeface="+mn-cs"/>
              </a:rPr>
              <a:t>ת</a:t>
            </a:r>
            <a:r>
              <a:rPr lang="he-IL" sz="1500" b="1" i="0" kern="1200" dirty="0">
                <a:solidFill>
                  <a:srgbClr val="00B0F0"/>
                </a:solidFill>
                <a:effectLst/>
                <a:latin typeface="+mn-lt"/>
                <a:ea typeface="+mn-ea"/>
                <a:cs typeface="+mn-cs"/>
              </a:rPr>
              <a:t> </a:t>
            </a:r>
            <a:endParaRPr lang="he-IL" sz="1500" b="1" baseline="0" dirty="0">
              <a:solidFill>
                <a:srgbClr val="00B0F0"/>
              </a:solidFill>
              <a:effectLst/>
              <a:latin typeface="Arial" pitchFamily="34" charset="0"/>
              <a:cs typeface="+mn-cs"/>
            </a:endParaRPr>
          </a:p>
        </p:txBody>
      </p:sp>
      <p:cxnSp>
        <p:nvCxnSpPr>
          <p:cNvPr id="9" name="Straight Connector 8">
            <a:extLst>
              <a:ext uri="{FF2B5EF4-FFF2-40B4-BE49-F238E27FC236}">
                <a16:creationId xmlns:a16="http://schemas.microsoft.com/office/drawing/2014/main" id="{035309BE-41DA-4F39-95BA-1AC9C40654B4}"/>
              </a:ext>
            </a:extLst>
          </p:cNvPr>
          <p:cNvCxnSpPr>
            <a:cxnSpLocks/>
          </p:cNvCxnSpPr>
          <p:nvPr userDrawn="1"/>
        </p:nvCxnSpPr>
        <p:spPr>
          <a:xfrm>
            <a:off x="-1" y="411662"/>
            <a:ext cx="12192001"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 Box 9">
            <a:extLst>
              <a:ext uri="{FF2B5EF4-FFF2-40B4-BE49-F238E27FC236}">
                <a16:creationId xmlns:a16="http://schemas.microsoft.com/office/drawing/2014/main" id="{59F2B74E-EBE5-41BF-A490-C292A64B20BE}"/>
              </a:ext>
            </a:extLst>
          </p:cNvPr>
          <p:cNvSpPr txBox="1">
            <a:spLocks noChangeArrowheads="1"/>
          </p:cNvSpPr>
          <p:nvPr userDrawn="1"/>
        </p:nvSpPr>
        <p:spPr bwMode="auto">
          <a:xfrm>
            <a:off x="1" y="-75707"/>
            <a:ext cx="12192000" cy="5078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a:r>
              <a:rPr lang="he-IL" sz="1500" b="1" kern="1200" dirty="0">
                <a:solidFill>
                  <a:schemeClr val="tx2">
                    <a:lumMod val="75000"/>
                  </a:schemeClr>
                </a:solidFill>
                <a:effectLst>
                  <a:outerShdw blurRad="38100" dist="38100" dir="2700000" algn="tl">
                    <a:srgbClr val="000000">
                      <a:alpha val="43137"/>
                    </a:srgbClr>
                  </a:outerShdw>
                </a:effectLst>
                <a:latin typeface="Arial" pitchFamily="34" charset="0"/>
                <a:ea typeface="+mn-ea"/>
                <a:cs typeface="+mn-cs"/>
              </a:rPr>
              <a:t>ה</a:t>
            </a:r>
            <a:r>
              <a:rPr lang="en-US" sz="1500" b="1" kern="1200" dirty="0">
                <a:solidFill>
                  <a:schemeClr val="tx2">
                    <a:lumMod val="75000"/>
                  </a:schemeClr>
                </a:solidFill>
                <a:effectLst>
                  <a:outerShdw blurRad="38100" dist="38100" dir="2700000" algn="tl">
                    <a:srgbClr val="000000">
                      <a:alpha val="43137"/>
                    </a:srgbClr>
                  </a:outerShdw>
                </a:effectLst>
                <a:latin typeface="Arial" pitchFamily="34" charset="0"/>
                <a:ea typeface="+mn-ea"/>
                <a:cs typeface="+mn-cs"/>
              </a:rPr>
              <a:t> </a:t>
            </a:r>
            <a:r>
              <a:rPr lang="he-IL" sz="1500" b="1" kern="1200" dirty="0">
                <a:solidFill>
                  <a:schemeClr val="tx2">
                    <a:lumMod val="75000"/>
                  </a:schemeClr>
                </a:solidFill>
                <a:effectLst>
                  <a:outerShdw blurRad="38100" dist="38100" dir="2700000" algn="tl">
                    <a:srgbClr val="000000">
                      <a:alpha val="43137"/>
                    </a:srgbClr>
                  </a:outerShdw>
                </a:effectLst>
                <a:latin typeface="Arial" pitchFamily="34" charset="0"/>
                <a:ea typeface="+mn-ea"/>
                <a:cs typeface="+mn-cs"/>
              </a:rPr>
              <a:t>כ</a:t>
            </a:r>
            <a:r>
              <a:rPr lang="en-US" sz="1500" b="1" kern="1200" dirty="0">
                <a:solidFill>
                  <a:schemeClr val="tx2">
                    <a:lumMod val="75000"/>
                  </a:schemeClr>
                </a:solidFill>
                <a:effectLst>
                  <a:outerShdw blurRad="38100" dist="38100" dir="2700000" algn="tl">
                    <a:srgbClr val="000000">
                      <a:alpha val="43137"/>
                    </a:srgbClr>
                  </a:outerShdw>
                </a:effectLst>
                <a:latin typeface="Arial" pitchFamily="34" charset="0"/>
                <a:ea typeface="+mn-ea"/>
                <a:cs typeface="+mn-cs"/>
              </a:rPr>
              <a:t> </a:t>
            </a:r>
            <a:r>
              <a:rPr lang="he-IL" sz="1500" b="1" kern="1200" dirty="0">
                <a:solidFill>
                  <a:schemeClr val="tx2">
                    <a:lumMod val="75000"/>
                  </a:schemeClr>
                </a:solidFill>
                <a:effectLst>
                  <a:outerShdw blurRad="38100" dist="38100" dir="2700000" algn="tl">
                    <a:srgbClr val="000000">
                      <a:alpha val="43137"/>
                    </a:srgbClr>
                  </a:outerShdw>
                </a:effectLst>
                <a:latin typeface="Arial" pitchFamily="34" charset="0"/>
                <a:ea typeface="+mn-ea"/>
                <a:cs typeface="+mn-cs"/>
              </a:rPr>
              <a:t>נ</a:t>
            </a:r>
            <a:r>
              <a:rPr lang="en-US" sz="1500" b="1" kern="1200" dirty="0">
                <a:solidFill>
                  <a:schemeClr val="tx2">
                    <a:lumMod val="75000"/>
                  </a:schemeClr>
                </a:solidFill>
                <a:effectLst>
                  <a:outerShdw blurRad="38100" dist="38100" dir="2700000" algn="tl">
                    <a:srgbClr val="000000">
                      <a:alpha val="43137"/>
                    </a:srgbClr>
                  </a:outerShdw>
                </a:effectLst>
                <a:latin typeface="Arial" pitchFamily="34" charset="0"/>
                <a:ea typeface="+mn-ea"/>
                <a:cs typeface="+mn-cs"/>
              </a:rPr>
              <a:t> </a:t>
            </a:r>
            <a:r>
              <a:rPr lang="he-IL" sz="1500" b="1" kern="1200" dirty="0">
                <a:solidFill>
                  <a:schemeClr val="tx2">
                    <a:lumMod val="75000"/>
                  </a:schemeClr>
                </a:solidFill>
                <a:effectLst>
                  <a:outerShdw blurRad="38100" dist="38100" dir="2700000" algn="tl">
                    <a:srgbClr val="000000">
                      <a:alpha val="43137"/>
                    </a:srgbClr>
                  </a:outerShdw>
                </a:effectLst>
                <a:latin typeface="Arial" pitchFamily="34" charset="0"/>
                <a:ea typeface="+mn-ea"/>
                <a:cs typeface="+mn-cs"/>
              </a:rPr>
              <a:t>ס</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en-US"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ה</a:t>
            </a:r>
            <a:r>
              <a:rPr lang="en-US"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a:t>
            </a:r>
            <a:r>
              <a:rPr lang="en-US"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1</a:t>
            </a:r>
            <a:r>
              <a:rPr lang="en-US"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1 </a:t>
            </a:r>
            <a:r>
              <a:rPr lang="en-US"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ל</a:t>
            </a:r>
            <a:r>
              <a:rPr lang="en-US"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ב</a:t>
            </a:r>
            <a:r>
              <a:rPr lang="en-US"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נ</a:t>
            </a:r>
            <a:r>
              <a:rPr lang="en-US"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י</a:t>
            </a:r>
            <a:r>
              <a:rPr lang="en-US"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י</a:t>
            </a:r>
            <a:r>
              <a:rPr lang="en-US"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ה</a:t>
            </a:r>
            <a:r>
              <a:rPr lang="en-US"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ו</a:t>
            </a:r>
            <a:r>
              <a:rPr lang="en-US"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ל</a:t>
            </a:r>
            <a:r>
              <a:rPr lang="en-US"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ת</a:t>
            </a:r>
            <a:r>
              <a:rPr lang="en-US"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ש</a:t>
            </a:r>
            <a:r>
              <a:rPr lang="en-US"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ת</a:t>
            </a:r>
            <a:r>
              <a:rPr lang="en-US"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י</a:t>
            </a:r>
            <a:r>
              <a:rPr lang="en-US"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ו</a:t>
            </a:r>
            <a:r>
              <a:rPr lang="en-US"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 </a:t>
            </a:r>
            <a:r>
              <a:rPr lang="he-IL" sz="1500" b="1" i="0" kern="1200" dirty="0">
                <a:solidFill>
                  <a:schemeClr val="tx2">
                    <a:lumMod val="75000"/>
                  </a:schemeClr>
                </a:solidFill>
                <a:effectLst>
                  <a:outerShdw blurRad="38100" dist="38100" dir="2700000" algn="tl">
                    <a:srgbClr val="000000">
                      <a:alpha val="43137"/>
                    </a:srgbClr>
                  </a:outerShdw>
                </a:effectLst>
                <a:latin typeface="+mn-lt"/>
                <a:ea typeface="+mn-ea"/>
                <a:cs typeface="+mn-cs"/>
              </a:rPr>
              <a:t>ת</a:t>
            </a:r>
            <a:r>
              <a:rPr lang="he-IL" sz="1350" b="1" i="0" kern="1200" dirty="0">
                <a:solidFill>
                  <a:srgbClr val="FF0000"/>
                </a:solidFill>
                <a:effectLst/>
                <a:latin typeface="+mn-lt"/>
                <a:ea typeface="+mn-ea"/>
                <a:cs typeface="+mn-cs"/>
              </a:rPr>
              <a:t> </a:t>
            </a:r>
            <a:endParaRPr lang="he-IL" sz="1800" b="1" baseline="0" dirty="0">
              <a:solidFill>
                <a:srgbClr val="FF0000"/>
              </a:solidFill>
              <a:effectLst/>
              <a:latin typeface="Arial" pitchFamily="34" charset="0"/>
              <a:cs typeface="Arial" pitchFamily="34" charset="0"/>
            </a:endParaRPr>
          </a:p>
          <a:p>
            <a:pPr algn="ctr" rtl="1">
              <a:spcBef>
                <a:spcPts val="0"/>
              </a:spcBef>
            </a:pPr>
            <a:r>
              <a:rPr lang="en-US" sz="1200" b="1" baseline="0" dirty="0">
                <a:solidFill>
                  <a:srgbClr val="0070C0"/>
                </a:solidFill>
                <a:effectLst>
                  <a:outerShdw blurRad="38100" dist="38100" dir="2700000" algn="tl">
                    <a:srgbClr val="000000">
                      <a:alpha val="43137"/>
                    </a:srgbClr>
                  </a:outerShdw>
                </a:effectLst>
                <a:cs typeface="+mn-cs"/>
              </a:rPr>
              <a:t>20-21.11.2019</a:t>
            </a:r>
            <a:r>
              <a:rPr lang="en-US" sz="1200" b="1" baseline="0" dirty="0">
                <a:solidFill>
                  <a:srgbClr val="FF0000"/>
                </a:solidFill>
                <a:effectLst>
                  <a:outerShdw blurRad="38100" dist="38100" dir="2700000" algn="tl">
                    <a:srgbClr val="000000">
                      <a:alpha val="43137"/>
                    </a:srgbClr>
                  </a:outerShdw>
                </a:effectLst>
                <a:cs typeface="+mn-cs"/>
              </a:rPr>
              <a:t> </a:t>
            </a:r>
            <a:r>
              <a:rPr lang="he-IL" sz="1200" b="1" baseline="0" dirty="0">
                <a:solidFill>
                  <a:srgbClr val="0070C0"/>
                </a:solidFill>
                <a:effectLst>
                  <a:outerShdw blurRad="38100" dist="38100" dir="2700000" algn="tl">
                    <a:srgbClr val="000000">
                      <a:alpha val="43137"/>
                    </a:srgbClr>
                  </a:outerShdw>
                </a:effectLst>
                <a:cs typeface="+mn-cs"/>
              </a:rPr>
              <a:t> - </a:t>
            </a:r>
            <a:r>
              <a:rPr lang="he-IL" sz="1200" b="1" baseline="0" dirty="0">
                <a:solidFill>
                  <a:srgbClr val="0070C0"/>
                </a:solidFill>
                <a:effectLst>
                  <a:outerShdw blurRad="38100" dist="38100" dir="2700000" algn="tl">
                    <a:srgbClr val="000000">
                      <a:alpha val="43137"/>
                    </a:srgbClr>
                  </a:outerShdw>
                </a:effectLst>
              </a:rPr>
              <a:t>אקספו תל אביב</a:t>
            </a:r>
            <a:endParaRPr lang="en-US" sz="1200" b="1" dirty="0">
              <a:solidFill>
                <a:srgbClr val="0070C0"/>
              </a:solidFill>
            </a:endParaRPr>
          </a:p>
        </p:txBody>
      </p:sp>
      <p:pic>
        <p:nvPicPr>
          <p:cNvPr id="10" name="Picture 9">
            <a:extLst>
              <a:ext uri="{FF2B5EF4-FFF2-40B4-BE49-F238E27FC236}">
                <a16:creationId xmlns:a16="http://schemas.microsoft.com/office/drawing/2014/main" id="{06D922B6-57F9-4E83-9FDD-7333E03EDD0B}"/>
              </a:ext>
            </a:extLst>
          </p:cNvPr>
          <p:cNvPicPr>
            <a:picLocks noChangeAspect="1"/>
          </p:cNvPicPr>
          <p:nvPr userDrawn="1"/>
        </p:nvPicPr>
        <p:blipFill>
          <a:blip r:embed="rId9"/>
          <a:stretch>
            <a:fillRect/>
          </a:stretch>
        </p:blipFill>
        <p:spPr>
          <a:xfrm>
            <a:off x="11281210" y="21642"/>
            <a:ext cx="897265" cy="355549"/>
          </a:xfrm>
          <a:prstGeom prst="rect">
            <a:avLst/>
          </a:prstGeom>
        </p:spPr>
      </p:pic>
      <p:sp>
        <p:nvSpPr>
          <p:cNvPr id="14" name="Rectangle 13">
            <a:extLst>
              <a:ext uri="{FF2B5EF4-FFF2-40B4-BE49-F238E27FC236}">
                <a16:creationId xmlns:a16="http://schemas.microsoft.com/office/drawing/2014/main" id="{5E579323-D57E-4E5A-A514-97364F755013}"/>
              </a:ext>
            </a:extLst>
          </p:cNvPr>
          <p:cNvSpPr/>
          <p:nvPr userDrawn="1"/>
        </p:nvSpPr>
        <p:spPr>
          <a:xfrm>
            <a:off x="13525" y="6641711"/>
            <a:ext cx="12178475" cy="194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he-IL" sz="1600" b="1" dirty="0">
                <a:solidFill>
                  <a:srgbClr val="004F8A"/>
                </a:solidFill>
                <a:effectLst>
                  <a:outerShdw blurRad="38100" dist="38100" dir="2700000" algn="tl">
                    <a:srgbClr val="000000">
                      <a:alpha val="43137"/>
                    </a:srgbClr>
                  </a:outerShdw>
                </a:effectLst>
                <a:latin typeface="Arial" panose="020B0604020202020204" pitchFamily="34" charset="0"/>
                <a:cs typeface="+mj-cs"/>
              </a:rPr>
              <a:t>                   סרג'יו דב רוזן - ים חוף רוזן מהנדסים יועצים</a:t>
            </a:r>
            <a:endParaRPr lang="en-US" sz="1600" b="1" dirty="0">
              <a:solidFill>
                <a:srgbClr val="004F8A"/>
              </a:solidFill>
              <a:effectLst>
                <a:outerShdw blurRad="38100" dist="38100" dir="2700000" algn="tl">
                  <a:srgbClr val="000000">
                    <a:alpha val="43137"/>
                  </a:srgbClr>
                </a:outerShdw>
              </a:effectLst>
              <a:latin typeface="Arial" panose="020B0604020202020204" pitchFamily="34" charset="0"/>
              <a:cs typeface="+mj-cs"/>
            </a:endParaRPr>
          </a:p>
        </p:txBody>
      </p:sp>
      <p:cxnSp>
        <p:nvCxnSpPr>
          <p:cNvPr id="18" name="Straight Connector 17">
            <a:extLst>
              <a:ext uri="{FF2B5EF4-FFF2-40B4-BE49-F238E27FC236}">
                <a16:creationId xmlns:a16="http://schemas.microsoft.com/office/drawing/2014/main" id="{813D7B96-B764-44EF-AA98-3AA2E4801D19}"/>
              </a:ext>
            </a:extLst>
          </p:cNvPr>
          <p:cNvCxnSpPr/>
          <p:nvPr userDrawn="1"/>
        </p:nvCxnSpPr>
        <p:spPr>
          <a:xfrm>
            <a:off x="-1" y="6625384"/>
            <a:ext cx="12192001"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2" name="Object 11">
            <a:extLst>
              <a:ext uri="{FF2B5EF4-FFF2-40B4-BE49-F238E27FC236}">
                <a16:creationId xmlns:a16="http://schemas.microsoft.com/office/drawing/2014/main" id="{4E298353-F703-420A-8AA5-4602E5F901A0}"/>
              </a:ext>
            </a:extLst>
          </p:cNvPr>
          <p:cNvGraphicFramePr>
            <a:graphicFrameLocks noChangeAspect="1"/>
          </p:cNvGraphicFramePr>
          <p:nvPr userDrawn="1">
            <p:extLst>
              <p:ext uri="{D42A27DB-BD31-4B8C-83A1-F6EECF244321}">
                <p14:modId xmlns:p14="http://schemas.microsoft.com/office/powerpoint/2010/main" val="3143226555"/>
              </p:ext>
            </p:extLst>
          </p:nvPr>
        </p:nvGraphicFramePr>
        <p:xfrm>
          <a:off x="7263231" y="6651246"/>
          <a:ext cx="736564" cy="208079"/>
        </p:xfrm>
        <a:graphic>
          <a:graphicData uri="http://schemas.openxmlformats.org/presentationml/2006/ole">
            <mc:AlternateContent xmlns:mc="http://schemas.openxmlformats.org/markup-compatibility/2006">
              <mc:Choice xmlns:v="urn:schemas-microsoft-com:vml" Requires="v">
                <p:oleObj spid="_x0000_s1203" name="Image" r:id="rId10" imgW="475920" imgH="179640" progId="Photoshop.Image.55">
                  <p:embed/>
                </p:oleObj>
              </mc:Choice>
              <mc:Fallback>
                <p:oleObj name="Image" r:id="rId10" imgW="475920" imgH="179640" progId="Photoshop.Image.55">
                  <p:embed/>
                  <p:pic>
                    <p:nvPicPr>
                      <p:cNvPr id="0" name=""/>
                      <p:cNvPicPr/>
                      <p:nvPr/>
                    </p:nvPicPr>
                    <p:blipFill>
                      <a:blip r:embed="rId11"/>
                      <a:stretch>
                        <a:fillRect/>
                      </a:stretch>
                    </p:blipFill>
                    <p:spPr>
                      <a:xfrm>
                        <a:off x="7263231" y="6651246"/>
                        <a:ext cx="736564" cy="208079"/>
                      </a:xfrm>
                      <a:prstGeom prst="rect">
                        <a:avLst/>
                      </a:prstGeom>
                      <a:ln>
                        <a:noFill/>
                      </a:ln>
                    </p:spPr>
                  </p:pic>
                </p:oleObj>
              </mc:Fallback>
            </mc:AlternateContent>
          </a:graphicData>
        </a:graphic>
      </p:graphicFrame>
      <p:sp>
        <p:nvSpPr>
          <p:cNvPr id="2" name="TextBox 1">
            <a:extLst>
              <a:ext uri="{FF2B5EF4-FFF2-40B4-BE49-F238E27FC236}">
                <a16:creationId xmlns:a16="http://schemas.microsoft.com/office/drawing/2014/main" id="{1FE85169-D464-4515-9792-373BAAC88957}"/>
              </a:ext>
            </a:extLst>
          </p:cNvPr>
          <p:cNvSpPr txBox="1"/>
          <p:nvPr userDrawn="1"/>
        </p:nvSpPr>
        <p:spPr>
          <a:xfrm>
            <a:off x="449580" y="-58936"/>
            <a:ext cx="3318510" cy="338554"/>
          </a:xfrm>
          <a:prstGeom prst="rect">
            <a:avLst/>
          </a:prstGeom>
          <a:noFill/>
        </p:spPr>
        <p:txBody>
          <a:bodyPr wrap="square" rtlCol="0">
            <a:spAutoFit/>
          </a:bodyPr>
          <a:lstStyle/>
          <a:p>
            <a:pPr algn="r" rtl="1"/>
            <a:r>
              <a:rPr lang="he-IL" sz="1600" b="1" dirty="0">
                <a:solidFill>
                  <a:srgbClr val="C00000"/>
                </a:solidFill>
                <a:effectLst>
                  <a:outerShdw blurRad="38100" dist="38100" dir="2700000" algn="tl">
                    <a:srgbClr val="000000">
                      <a:alpha val="43137"/>
                    </a:srgbClr>
                  </a:outerShdw>
                </a:effectLst>
              </a:rPr>
              <a:t>מסלול </a:t>
            </a:r>
            <a:r>
              <a:rPr lang="he-IL" sz="1600" b="1" dirty="0" err="1">
                <a:solidFill>
                  <a:srgbClr val="C00000"/>
                </a:solidFill>
                <a:effectLst>
                  <a:outerShdw blurRad="38100" dist="38100" dir="2700000" algn="tl">
                    <a:srgbClr val="000000">
                      <a:alpha val="43137"/>
                    </a:srgbClr>
                  </a:outerShdw>
                </a:effectLst>
              </a:rPr>
              <a:t>גאוטכניקה</a:t>
            </a:r>
            <a:r>
              <a:rPr lang="he-IL" sz="1600" b="1" dirty="0">
                <a:solidFill>
                  <a:srgbClr val="C00000"/>
                </a:solidFill>
                <a:effectLst>
                  <a:outerShdw blurRad="38100" dist="38100" dir="2700000" algn="tl">
                    <a:srgbClr val="000000">
                      <a:alpha val="43137"/>
                    </a:srgbClr>
                  </a:outerShdw>
                </a:effectLst>
              </a:rPr>
              <a:t>,  מושב </a:t>
            </a:r>
            <a:r>
              <a:rPr lang="he-IL" sz="1600" b="1" dirty="0" err="1">
                <a:solidFill>
                  <a:srgbClr val="C00000"/>
                </a:solidFill>
                <a:effectLst>
                  <a:outerShdw blurRad="38100" dist="38100" dir="2700000" algn="tl">
                    <a:srgbClr val="000000">
                      <a:alpha val="43137"/>
                    </a:srgbClr>
                  </a:outerShdw>
                </a:effectLst>
              </a:rPr>
              <a:t>גאוטכניקה</a:t>
            </a:r>
            <a:endParaRPr lang="en-GB" sz="1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3428621"/>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Lst>
  <mc:AlternateContent xmlns:mc="http://schemas.openxmlformats.org/markup-compatibility/2006" xmlns:p14="http://schemas.microsoft.com/office/powerpoint/2010/main">
    <mc:Choice Requires="p14">
      <p:transition spd="slow" p14:dur="2000" advTm="421"/>
    </mc:Choice>
    <mc:Fallback xmlns="">
      <p:transition spd="slow" advTm="421"/>
    </mc:Fallback>
  </mc:AlternateConten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eashorerosen.com/" TargetMode="External"/><Relationship Id="rId2" Type="http://schemas.openxmlformats.org/officeDocument/2006/relationships/hyperlink" Target="mailto:rosenssr@netvision.net.il" TargetMode="Externa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4.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55.pn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2.xml.rels><?xml version="1.0" encoding="UTF-8" standalone="yes"?>
<Relationships xmlns="http://schemas.openxmlformats.org/package/2006/relationships"><Relationship Id="rId3" Type="http://schemas.openxmlformats.org/officeDocument/2006/relationships/hyperlink" Target="http://www.tsumaps-neam.eu/glossary/probabilistic-tsunami-hazard-assessment/" TargetMode="External"/><Relationship Id="rId2" Type="http://schemas.openxmlformats.org/officeDocument/2006/relationships/hyperlink" Target="http://www.tsumaps-neam.eu/glossary/tsunami-risk/" TargetMode="External"/><Relationship Id="rId1" Type="http://schemas.openxmlformats.org/officeDocument/2006/relationships/slideLayout" Target="../slideLayouts/slideLayout2.xml"/><Relationship Id="rId4" Type="http://schemas.openxmlformats.org/officeDocument/2006/relationships/hyperlink" Target="http://www.tsumaps-neam.eu/neamthm18/"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2.wmf"/><Relationship Id="rId5" Type="http://schemas.openxmlformats.org/officeDocument/2006/relationships/oleObject" Target="../embeddings/oleObject2.bin"/><Relationship Id="rId4" Type="http://schemas.openxmlformats.org/officeDocument/2006/relationships/hyperlink" Target="http://www.tsumaps-neam.eu/neamthm1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4.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9CB5AE-4F7F-4131-A530-D156CE0C69BC}"/>
              </a:ext>
            </a:extLst>
          </p:cNvPr>
          <p:cNvSpPr txBox="1"/>
          <p:nvPr/>
        </p:nvSpPr>
        <p:spPr>
          <a:xfrm>
            <a:off x="1609725" y="556241"/>
            <a:ext cx="9144000" cy="1200329"/>
          </a:xfrm>
          <a:prstGeom prst="rect">
            <a:avLst/>
          </a:prstGeom>
          <a:noFill/>
        </p:spPr>
        <p:txBody>
          <a:bodyPr wrap="square" rtlCol="0">
            <a:spAutoFit/>
          </a:bodyPr>
          <a:lstStyle/>
          <a:p>
            <a:pPr algn="ctr" rtl="1"/>
            <a:r>
              <a:rPr lang="he-IL" sz="3600" b="1" dirty="0">
                <a:solidFill>
                  <a:srgbClr val="C00000"/>
                </a:solidFill>
              </a:rPr>
              <a:t>הסיכון לצונאמי בישראל והמלצה לתכן מבנים בארץ לעמידה בצונאמי לפי תקן </a:t>
            </a:r>
            <a:r>
              <a:rPr lang="en-US" sz="3600" b="1" dirty="0">
                <a:solidFill>
                  <a:srgbClr val="C00000"/>
                </a:solidFill>
              </a:rPr>
              <a:t>ASCE/SEI 7-16</a:t>
            </a:r>
            <a:endParaRPr lang="he-IL" sz="3600" b="1" dirty="0">
              <a:solidFill>
                <a:srgbClr val="C00000"/>
              </a:solidFill>
              <a:effectLst>
                <a:outerShdw blurRad="38100" dist="38100" dir="2700000" algn="tl">
                  <a:srgbClr val="000000">
                    <a:alpha val="43137"/>
                  </a:srgbClr>
                </a:outerShdw>
              </a:effectLst>
              <a:cs typeface="AnkolB" pitchFamily="2" charset="-79"/>
            </a:endParaRPr>
          </a:p>
        </p:txBody>
      </p:sp>
      <p:sp>
        <p:nvSpPr>
          <p:cNvPr id="3" name="TextBox 2">
            <a:extLst>
              <a:ext uri="{FF2B5EF4-FFF2-40B4-BE49-F238E27FC236}">
                <a16:creationId xmlns:a16="http://schemas.microsoft.com/office/drawing/2014/main" id="{17A0B6A5-D071-417F-A651-D6697AD22733}"/>
              </a:ext>
            </a:extLst>
          </p:cNvPr>
          <p:cNvSpPr txBox="1"/>
          <p:nvPr/>
        </p:nvSpPr>
        <p:spPr>
          <a:xfrm>
            <a:off x="1500254" y="1780371"/>
            <a:ext cx="9144000" cy="523220"/>
          </a:xfrm>
          <a:prstGeom prst="rect">
            <a:avLst/>
          </a:prstGeom>
          <a:noFill/>
        </p:spPr>
        <p:txBody>
          <a:bodyPr wrap="square" rtlCol="0">
            <a:spAutoFit/>
          </a:bodyPr>
          <a:lstStyle/>
          <a:p>
            <a:pPr algn="ctr" rtl="1"/>
            <a:r>
              <a:rPr lang="he-IL" sz="2700" b="1" dirty="0">
                <a:solidFill>
                  <a:schemeClr val="accent1">
                    <a:lumMod val="75000"/>
                  </a:schemeClr>
                </a:solidFill>
                <a:cs typeface="Ahla" pitchFamily="2" charset="-79"/>
              </a:rPr>
              <a:t>סרג'יו דב רוזן </a:t>
            </a:r>
            <a:r>
              <a:rPr lang="en-US" sz="2400" b="1" dirty="0">
                <a:solidFill>
                  <a:schemeClr val="accent1">
                    <a:lumMod val="75000"/>
                  </a:schemeClr>
                </a:solidFill>
                <a:effectLst>
                  <a:outerShdw blurRad="38100" dist="38100" dir="2700000" algn="tl">
                    <a:srgbClr val="000000">
                      <a:alpha val="43137"/>
                    </a:srgbClr>
                  </a:outerShdw>
                </a:effectLst>
                <a:cs typeface="Ahla" pitchFamily="2" charset="-79"/>
              </a:rPr>
              <a:t> </a:t>
            </a:r>
            <a:r>
              <a:rPr lang="en-US" sz="2000" b="1" dirty="0">
                <a:solidFill>
                  <a:schemeClr val="accent1">
                    <a:lumMod val="75000"/>
                  </a:schemeClr>
                </a:solidFill>
                <a:effectLst>
                  <a:outerShdw blurRad="38100" dist="38100" dir="2700000" algn="tl">
                    <a:srgbClr val="000000">
                      <a:alpha val="43137"/>
                    </a:srgbClr>
                  </a:outerShdw>
                </a:effectLst>
              </a:rPr>
              <a:t>P.E.</a:t>
            </a:r>
            <a:r>
              <a:rPr lang="he-IL" sz="2000" b="1" dirty="0">
                <a:solidFill>
                  <a:schemeClr val="accent1">
                    <a:lumMod val="75000"/>
                  </a:schemeClr>
                </a:solidFill>
                <a:effectLst>
                  <a:outerShdw blurRad="38100" dist="38100" dir="2700000" algn="tl">
                    <a:srgbClr val="000000">
                      <a:alpha val="43137"/>
                    </a:srgbClr>
                  </a:outerShdw>
                </a:effectLst>
              </a:rPr>
              <a:t> </a:t>
            </a:r>
            <a:r>
              <a:rPr lang="en-US" sz="2000" b="1" dirty="0">
                <a:solidFill>
                  <a:schemeClr val="accent1">
                    <a:lumMod val="75000"/>
                  </a:schemeClr>
                </a:solidFill>
                <a:effectLst>
                  <a:outerShdw blurRad="38100" dist="38100" dir="2700000" algn="tl">
                    <a:srgbClr val="000000">
                      <a:alpha val="43137"/>
                    </a:srgbClr>
                  </a:outerShdw>
                </a:effectLst>
              </a:rPr>
              <a:t>M.Sc.,</a:t>
            </a:r>
            <a:r>
              <a:rPr lang="he-IL" sz="2400" b="1" dirty="0">
                <a:solidFill>
                  <a:schemeClr val="accent1">
                    <a:lumMod val="75000"/>
                  </a:schemeClr>
                </a:solidFill>
                <a:effectLst>
                  <a:outerShdw blurRad="38100" dist="38100" dir="2700000" algn="tl">
                    <a:srgbClr val="000000">
                      <a:alpha val="43137"/>
                    </a:srgbClr>
                  </a:outerShdw>
                </a:effectLst>
              </a:rPr>
              <a:t> </a:t>
            </a:r>
            <a:endParaRPr lang="en-US" sz="2100" b="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4BF87640-9167-41C3-A6B2-15B282F2F803}"/>
              </a:ext>
            </a:extLst>
          </p:cNvPr>
          <p:cNvSpPr txBox="1"/>
          <p:nvPr/>
        </p:nvSpPr>
        <p:spPr>
          <a:xfrm>
            <a:off x="1500253" y="2293387"/>
            <a:ext cx="9144000" cy="678327"/>
          </a:xfrm>
          <a:prstGeom prst="rect">
            <a:avLst/>
          </a:prstGeom>
          <a:noFill/>
        </p:spPr>
        <p:txBody>
          <a:bodyPr wrap="square" rtlCol="0">
            <a:spAutoFit/>
          </a:bodyPr>
          <a:lstStyle/>
          <a:p>
            <a:pPr algn="ctr" rtl="1"/>
            <a:r>
              <a:rPr lang="he-IL" b="1" dirty="0">
                <a:solidFill>
                  <a:schemeClr val="tx2">
                    <a:lumMod val="75000"/>
                  </a:schemeClr>
                </a:solidFill>
              </a:rPr>
              <a:t>ים חוף רוזן מהנדסים יועצים  להנדסה חופית, נמלית, ימית וסביבתית</a:t>
            </a:r>
            <a:r>
              <a:rPr lang="en-US" sz="1500" dirty="0">
                <a:solidFill>
                  <a:schemeClr val="tx2">
                    <a:lumMod val="75000"/>
                  </a:schemeClr>
                </a:solidFill>
              </a:rPr>
              <a:t> </a:t>
            </a:r>
            <a:endParaRPr lang="he-IL" sz="1500" dirty="0">
              <a:solidFill>
                <a:schemeClr val="tx2">
                  <a:lumMod val="75000"/>
                </a:schemeClr>
              </a:solidFill>
            </a:endParaRPr>
          </a:p>
          <a:p>
            <a:pPr algn="ctr" rtl="1">
              <a:lnSpc>
                <a:spcPct val="150000"/>
              </a:lnSpc>
            </a:pPr>
            <a:r>
              <a:rPr lang="he-IL" sz="1350" dirty="0">
                <a:solidFill>
                  <a:schemeClr val="accent1">
                    <a:lumMod val="75000"/>
                  </a:schemeClr>
                </a:solidFill>
              </a:rPr>
              <a:t> </a:t>
            </a:r>
            <a:r>
              <a:rPr lang="he-IL" sz="1500" dirty="0">
                <a:solidFill>
                  <a:schemeClr val="accent1">
                    <a:lumMod val="75000"/>
                  </a:schemeClr>
                </a:solidFill>
              </a:rPr>
              <a:t>טל</a:t>
            </a:r>
            <a:r>
              <a:rPr lang="he-IL" sz="1500" b="1" dirty="0">
                <a:solidFill>
                  <a:schemeClr val="accent1">
                    <a:lumMod val="75000"/>
                  </a:schemeClr>
                </a:solidFill>
              </a:rPr>
              <a:t>: 050-7270867;</a:t>
            </a:r>
            <a:r>
              <a:rPr lang="he-IL" sz="1500" dirty="0">
                <a:solidFill>
                  <a:schemeClr val="accent1">
                    <a:lumMod val="75000"/>
                  </a:schemeClr>
                </a:solidFill>
              </a:rPr>
              <a:t> דוא"ל: </a:t>
            </a:r>
            <a:r>
              <a:rPr lang="en-US" sz="1500" dirty="0">
                <a:solidFill>
                  <a:schemeClr val="accent1">
                    <a:lumMod val="75000"/>
                  </a:schemeClr>
                </a:solidFill>
                <a:hlinkClick r:id="rId2"/>
              </a:rPr>
              <a:t>rosenssr@netvision.net.il</a:t>
            </a:r>
            <a:r>
              <a:rPr lang="he-IL" sz="1500" dirty="0">
                <a:solidFill>
                  <a:schemeClr val="accent1">
                    <a:lumMod val="75000"/>
                  </a:schemeClr>
                </a:solidFill>
              </a:rPr>
              <a:t>; אתר: </a:t>
            </a:r>
            <a:r>
              <a:rPr lang="en-US" sz="1500" dirty="0">
                <a:solidFill>
                  <a:schemeClr val="accent1">
                    <a:lumMod val="75000"/>
                  </a:schemeClr>
                </a:solidFill>
                <a:hlinkClick r:id="rId3"/>
              </a:rPr>
              <a:t>www.seashorerosen.com</a:t>
            </a:r>
            <a:endParaRPr lang="en-US" sz="1500" dirty="0">
              <a:solidFill>
                <a:schemeClr val="accent1">
                  <a:lumMod val="75000"/>
                </a:schemeClr>
              </a:solidFill>
            </a:endParaRPr>
          </a:p>
        </p:txBody>
      </p:sp>
      <p:grpSp>
        <p:nvGrpSpPr>
          <p:cNvPr id="6" name="Group 5">
            <a:extLst>
              <a:ext uri="{FF2B5EF4-FFF2-40B4-BE49-F238E27FC236}">
                <a16:creationId xmlns:a16="http://schemas.microsoft.com/office/drawing/2014/main" id="{017726B3-DF53-47CF-8C0F-DFBD579B790E}"/>
              </a:ext>
            </a:extLst>
          </p:cNvPr>
          <p:cNvGrpSpPr/>
          <p:nvPr/>
        </p:nvGrpSpPr>
        <p:grpSpPr>
          <a:xfrm>
            <a:off x="1689237" y="2971713"/>
            <a:ext cx="8943975" cy="3648161"/>
            <a:chOff x="1814152" y="3429000"/>
            <a:chExt cx="8623448" cy="3079016"/>
          </a:xfrm>
        </p:grpSpPr>
        <p:pic>
          <p:nvPicPr>
            <p:cNvPr id="5" name="Picture 2">
              <a:extLst>
                <a:ext uri="{FF2B5EF4-FFF2-40B4-BE49-F238E27FC236}">
                  <a16:creationId xmlns:a16="http://schemas.microsoft.com/office/drawing/2014/main" id="{A8EA9298-AE5A-4A82-9D38-348A284B4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254" y="3429000"/>
              <a:ext cx="4365346" cy="3079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BD0E1B8F-33BB-43D4-A55B-ED488C4B967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1814152" y="3452801"/>
              <a:ext cx="4259595" cy="3038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9687D22F-2E7C-4CCF-B3D3-DF703AA01AB1}"/>
                </a:ext>
              </a:extLst>
            </p:cNvPr>
            <p:cNvSpPr txBox="1"/>
            <p:nvPr/>
          </p:nvSpPr>
          <p:spPr>
            <a:xfrm>
              <a:off x="7935236" y="3493322"/>
              <a:ext cx="2396613" cy="400110"/>
            </a:xfrm>
            <a:prstGeom prst="rect">
              <a:avLst/>
            </a:prstGeom>
            <a:noFill/>
          </p:spPr>
          <p:txBody>
            <a:bodyPr wrap="square" rtlCol="0">
              <a:spAutoFit/>
            </a:bodyPr>
            <a:lstStyle/>
            <a:p>
              <a:pPr algn="r" rtl="1"/>
              <a:r>
                <a:rPr lang="he-IL" sz="2000" b="1" dirty="0">
                  <a:solidFill>
                    <a:srgbClr val="FF0000"/>
                  </a:solidFill>
                </a:rPr>
                <a:t>סיציליה, 1908</a:t>
              </a:r>
              <a:endParaRPr lang="en-GB" sz="2000" b="1" dirty="0">
                <a:solidFill>
                  <a:srgbClr val="FF0000"/>
                </a:solidFill>
              </a:endParaRPr>
            </a:p>
          </p:txBody>
        </p:sp>
      </p:grpSp>
    </p:spTree>
    <p:extLst>
      <p:ext uri="{BB962C8B-B14F-4D97-AF65-F5344CB8AC3E}">
        <p14:creationId xmlns:p14="http://schemas.microsoft.com/office/powerpoint/2010/main" val="1500346228"/>
      </p:ext>
    </p:extLst>
  </p:cSld>
  <p:clrMapOvr>
    <a:masterClrMapping/>
  </p:clrMapOvr>
  <mc:AlternateContent xmlns:mc="http://schemas.openxmlformats.org/markup-compatibility/2006" xmlns:p14="http://schemas.microsoft.com/office/powerpoint/2010/main">
    <mc:Choice Requires="p14">
      <p:transition spd="slow" p14:dur="2000" advTm="12673"/>
    </mc:Choice>
    <mc:Fallback xmlns="">
      <p:transition spd="slow" advTm="1267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931E114-EBF8-41CD-A63B-76F6BEFF1C8D}"/>
              </a:ext>
            </a:extLst>
          </p:cNvPr>
          <p:cNvGrpSpPr/>
          <p:nvPr/>
        </p:nvGrpSpPr>
        <p:grpSpPr>
          <a:xfrm>
            <a:off x="6041570" y="1310758"/>
            <a:ext cx="6096000" cy="4814539"/>
            <a:chOff x="139028" y="503995"/>
            <a:chExt cx="7252372" cy="5973004"/>
          </a:xfrm>
        </p:grpSpPr>
        <p:pic>
          <p:nvPicPr>
            <p:cNvPr id="3" name="Picture 2">
              <a:extLst>
                <a:ext uri="{FF2B5EF4-FFF2-40B4-BE49-F238E27FC236}">
                  <a16:creationId xmlns:a16="http://schemas.microsoft.com/office/drawing/2014/main" id="{862038AD-1CEB-437C-B96F-45A4E3012C41}"/>
                </a:ext>
              </a:extLst>
            </p:cNvPr>
            <p:cNvPicPr>
              <a:picLocks noChangeAspect="1"/>
            </p:cNvPicPr>
            <p:nvPr/>
          </p:nvPicPr>
          <p:blipFill>
            <a:blip r:embed="rId2"/>
            <a:stretch>
              <a:fillRect/>
            </a:stretch>
          </p:blipFill>
          <p:spPr>
            <a:xfrm>
              <a:off x="139028" y="503995"/>
              <a:ext cx="5469601" cy="2606067"/>
            </a:xfrm>
            <a:prstGeom prst="rect">
              <a:avLst/>
            </a:prstGeom>
          </p:spPr>
        </p:pic>
        <p:pic>
          <p:nvPicPr>
            <p:cNvPr id="4" name="Picture 3">
              <a:extLst>
                <a:ext uri="{FF2B5EF4-FFF2-40B4-BE49-F238E27FC236}">
                  <a16:creationId xmlns:a16="http://schemas.microsoft.com/office/drawing/2014/main" id="{12917919-1E4C-4FAF-BFD1-61F04CC766F9}"/>
                </a:ext>
              </a:extLst>
            </p:cNvPr>
            <p:cNvPicPr>
              <a:picLocks noChangeAspect="1"/>
            </p:cNvPicPr>
            <p:nvPr/>
          </p:nvPicPr>
          <p:blipFill>
            <a:blip r:embed="rId3"/>
            <a:stretch>
              <a:fillRect/>
            </a:stretch>
          </p:blipFill>
          <p:spPr>
            <a:xfrm>
              <a:off x="1328057" y="2376786"/>
              <a:ext cx="6063343" cy="4100213"/>
            </a:xfrm>
            <a:prstGeom prst="rect">
              <a:avLst/>
            </a:prstGeom>
          </p:spPr>
        </p:pic>
      </p:grpSp>
      <p:sp>
        <p:nvSpPr>
          <p:cNvPr id="6" name="TextBox 5">
            <a:extLst>
              <a:ext uri="{FF2B5EF4-FFF2-40B4-BE49-F238E27FC236}">
                <a16:creationId xmlns:a16="http://schemas.microsoft.com/office/drawing/2014/main" id="{29D0694C-449A-4B42-970B-B4839C892C0E}"/>
              </a:ext>
            </a:extLst>
          </p:cNvPr>
          <p:cNvSpPr txBox="1"/>
          <p:nvPr/>
        </p:nvSpPr>
        <p:spPr>
          <a:xfrm>
            <a:off x="7698058" y="433595"/>
            <a:ext cx="3225563" cy="646331"/>
          </a:xfrm>
          <a:prstGeom prst="rect">
            <a:avLst/>
          </a:prstGeom>
          <a:noFill/>
        </p:spPr>
        <p:txBody>
          <a:bodyPr wrap="none" rtlCol="0">
            <a:spAutoFit/>
          </a:bodyPr>
          <a:lstStyle/>
          <a:p>
            <a:r>
              <a:rPr lang="he-IL" sz="3600" b="1" dirty="0">
                <a:solidFill>
                  <a:srgbClr val="C00000"/>
                </a:solidFill>
              </a:rPr>
              <a:t>ניס</a:t>
            </a:r>
            <a:r>
              <a:rPr lang="he-IL" sz="3200" b="1" dirty="0">
                <a:solidFill>
                  <a:srgbClr val="C00000"/>
                </a:solidFill>
              </a:rPr>
              <a:t>, </a:t>
            </a:r>
            <a:r>
              <a:rPr lang="he-IL" sz="3600" b="1" dirty="0">
                <a:solidFill>
                  <a:srgbClr val="C00000"/>
                </a:solidFill>
              </a:rPr>
              <a:t>צרפת, </a:t>
            </a:r>
            <a:r>
              <a:rPr lang="he-IL" sz="3200" b="1" dirty="0">
                <a:solidFill>
                  <a:srgbClr val="C00000"/>
                </a:solidFill>
              </a:rPr>
              <a:t>1887</a:t>
            </a:r>
            <a:endParaRPr lang="en-US" sz="3200" b="1" dirty="0">
              <a:solidFill>
                <a:srgbClr val="C00000"/>
              </a:solidFill>
            </a:endParaRPr>
          </a:p>
        </p:txBody>
      </p:sp>
      <p:grpSp>
        <p:nvGrpSpPr>
          <p:cNvPr id="7" name="Group 6">
            <a:extLst>
              <a:ext uri="{FF2B5EF4-FFF2-40B4-BE49-F238E27FC236}">
                <a16:creationId xmlns:a16="http://schemas.microsoft.com/office/drawing/2014/main" id="{CEF97FB8-02A4-42B3-B2FC-892398BBC276}"/>
              </a:ext>
            </a:extLst>
          </p:cNvPr>
          <p:cNvGrpSpPr/>
          <p:nvPr/>
        </p:nvGrpSpPr>
        <p:grpSpPr>
          <a:xfrm>
            <a:off x="65316" y="1270268"/>
            <a:ext cx="5921483" cy="4855029"/>
            <a:chOff x="1644088" y="506766"/>
            <a:chExt cx="8360535" cy="6037623"/>
          </a:xfrm>
        </p:grpSpPr>
        <p:grpSp>
          <p:nvGrpSpPr>
            <p:cNvPr id="8" name="Group 7">
              <a:extLst>
                <a:ext uri="{FF2B5EF4-FFF2-40B4-BE49-F238E27FC236}">
                  <a16:creationId xmlns:a16="http://schemas.microsoft.com/office/drawing/2014/main" id="{F62772CB-08A2-4A74-A986-77802D7AAC73}"/>
                </a:ext>
              </a:extLst>
            </p:cNvPr>
            <p:cNvGrpSpPr/>
            <p:nvPr/>
          </p:nvGrpSpPr>
          <p:grpSpPr>
            <a:xfrm>
              <a:off x="1644088" y="506766"/>
              <a:ext cx="8360535" cy="6037623"/>
              <a:chOff x="109202" y="506766"/>
              <a:chExt cx="8360535" cy="6037623"/>
            </a:xfrm>
            <a:solidFill>
              <a:srgbClr val="FF0000"/>
            </a:solidFill>
          </p:grpSpPr>
          <p:pic>
            <p:nvPicPr>
              <p:cNvPr id="11" name="Picture 10">
                <a:extLst>
                  <a:ext uri="{FF2B5EF4-FFF2-40B4-BE49-F238E27FC236}">
                    <a16:creationId xmlns:a16="http://schemas.microsoft.com/office/drawing/2014/main" id="{6AAA56BB-0939-486B-80E5-A1F385E602BD}"/>
                  </a:ext>
                </a:extLst>
              </p:cNvPr>
              <p:cNvPicPr>
                <a:picLocks noChangeAspect="1"/>
              </p:cNvPicPr>
              <p:nvPr/>
            </p:nvPicPr>
            <p:blipFill>
              <a:blip r:embed="rId4"/>
              <a:stretch>
                <a:fillRect/>
              </a:stretch>
            </p:blipFill>
            <p:spPr>
              <a:xfrm>
                <a:off x="109202" y="506767"/>
                <a:ext cx="4277744" cy="2034898"/>
              </a:xfrm>
              <a:prstGeom prst="rect">
                <a:avLst/>
              </a:prstGeom>
              <a:grpFill/>
            </p:spPr>
          </p:pic>
          <p:pic>
            <p:nvPicPr>
              <p:cNvPr id="12" name="Picture 11">
                <a:extLst>
                  <a:ext uri="{FF2B5EF4-FFF2-40B4-BE49-F238E27FC236}">
                    <a16:creationId xmlns:a16="http://schemas.microsoft.com/office/drawing/2014/main" id="{BA3F6C52-493D-4025-A694-C7686B30C2DF}"/>
                  </a:ext>
                </a:extLst>
              </p:cNvPr>
              <p:cNvPicPr>
                <a:picLocks noChangeAspect="1"/>
              </p:cNvPicPr>
              <p:nvPr/>
            </p:nvPicPr>
            <p:blipFill>
              <a:blip r:embed="rId5"/>
              <a:stretch>
                <a:fillRect/>
              </a:stretch>
            </p:blipFill>
            <p:spPr>
              <a:xfrm>
                <a:off x="4539344" y="506766"/>
                <a:ext cx="3930393" cy="6037623"/>
              </a:xfrm>
              <a:prstGeom prst="rect">
                <a:avLst/>
              </a:prstGeom>
              <a:grpFill/>
            </p:spPr>
          </p:pic>
          <p:pic>
            <p:nvPicPr>
              <p:cNvPr id="13" name="Picture 12">
                <a:extLst>
                  <a:ext uri="{FF2B5EF4-FFF2-40B4-BE49-F238E27FC236}">
                    <a16:creationId xmlns:a16="http://schemas.microsoft.com/office/drawing/2014/main" id="{A233FFAC-E7C6-4818-A8C9-2597264F4337}"/>
                  </a:ext>
                </a:extLst>
              </p:cNvPr>
              <p:cNvPicPr>
                <a:picLocks noChangeAspect="1"/>
              </p:cNvPicPr>
              <p:nvPr/>
            </p:nvPicPr>
            <p:blipFill>
              <a:blip r:embed="rId6"/>
              <a:stretch>
                <a:fillRect/>
              </a:stretch>
            </p:blipFill>
            <p:spPr>
              <a:xfrm>
                <a:off x="577284" y="2647784"/>
                <a:ext cx="3418115" cy="3896605"/>
              </a:xfrm>
              <a:prstGeom prst="rect">
                <a:avLst/>
              </a:prstGeom>
              <a:grpFill/>
            </p:spPr>
          </p:pic>
        </p:grpSp>
        <p:cxnSp>
          <p:nvCxnSpPr>
            <p:cNvPr id="9" name="Straight Arrow Connector 8">
              <a:extLst>
                <a:ext uri="{FF2B5EF4-FFF2-40B4-BE49-F238E27FC236}">
                  <a16:creationId xmlns:a16="http://schemas.microsoft.com/office/drawing/2014/main" id="{480E8E2C-9FCA-49A4-B7BD-504CA45A2FC2}"/>
                </a:ext>
              </a:extLst>
            </p:cNvPr>
            <p:cNvCxnSpPr>
              <a:cxnSpLocks/>
            </p:cNvCxnSpPr>
            <p:nvPr/>
          </p:nvCxnSpPr>
          <p:spPr>
            <a:xfrm flipH="1">
              <a:off x="3588327" y="1565564"/>
              <a:ext cx="194633" cy="1082220"/>
            </a:xfrm>
            <a:prstGeom prst="straightConnector1">
              <a:avLst/>
            </a:prstGeom>
            <a:ln w="28575">
              <a:solidFill>
                <a:srgbClr val="C86866"/>
              </a:solidFill>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91201227-D0D0-48F7-8FAC-07B4F34029E8}"/>
                </a:ext>
              </a:extLst>
            </p:cNvPr>
            <p:cNvCxnSpPr>
              <a:cxnSpLocks/>
            </p:cNvCxnSpPr>
            <p:nvPr/>
          </p:nvCxnSpPr>
          <p:spPr>
            <a:xfrm>
              <a:off x="3782960" y="1565564"/>
              <a:ext cx="2291270" cy="602393"/>
            </a:xfrm>
            <a:prstGeom prst="straightConnector1">
              <a:avLst/>
            </a:prstGeom>
            <a:ln w="38100">
              <a:solidFill>
                <a:srgbClr val="C86866"/>
              </a:solidFill>
              <a:tailEnd type="triangle"/>
            </a:ln>
          </p:spPr>
          <p:style>
            <a:lnRef idx="1">
              <a:schemeClr val="accent2"/>
            </a:lnRef>
            <a:fillRef idx="0">
              <a:schemeClr val="accent2"/>
            </a:fillRef>
            <a:effectRef idx="0">
              <a:schemeClr val="accent2"/>
            </a:effectRef>
            <a:fontRef idx="minor">
              <a:schemeClr val="tx1"/>
            </a:fontRef>
          </p:style>
        </p:cxnSp>
      </p:grpSp>
      <p:sp>
        <p:nvSpPr>
          <p:cNvPr id="14" name="TextBox 13">
            <a:extLst>
              <a:ext uri="{FF2B5EF4-FFF2-40B4-BE49-F238E27FC236}">
                <a16:creationId xmlns:a16="http://schemas.microsoft.com/office/drawing/2014/main" id="{1E9BFF12-0CCA-4124-A789-8E5F35C0AD23}"/>
              </a:ext>
            </a:extLst>
          </p:cNvPr>
          <p:cNvSpPr txBox="1"/>
          <p:nvPr/>
        </p:nvSpPr>
        <p:spPr>
          <a:xfrm>
            <a:off x="76200" y="433595"/>
            <a:ext cx="5704114" cy="646331"/>
          </a:xfrm>
          <a:prstGeom prst="rect">
            <a:avLst/>
          </a:prstGeom>
          <a:noFill/>
        </p:spPr>
        <p:txBody>
          <a:bodyPr wrap="square" rtlCol="0">
            <a:spAutoFit/>
          </a:bodyPr>
          <a:lstStyle/>
          <a:p>
            <a:pPr algn="ctr" rtl="1"/>
            <a:r>
              <a:rPr lang="he-IL" sz="3600" b="1" dirty="0">
                <a:solidFill>
                  <a:srgbClr val="C00000"/>
                </a:solidFill>
              </a:rPr>
              <a:t>מסינה,</a:t>
            </a:r>
            <a:r>
              <a:rPr lang="en-US" sz="3600" b="1" dirty="0">
                <a:solidFill>
                  <a:srgbClr val="C00000"/>
                </a:solidFill>
              </a:rPr>
              <a:t> </a:t>
            </a:r>
            <a:r>
              <a:rPr lang="he-IL" sz="3600" b="1" dirty="0">
                <a:solidFill>
                  <a:srgbClr val="C00000"/>
                </a:solidFill>
              </a:rPr>
              <a:t>איטליה,</a:t>
            </a:r>
            <a:r>
              <a:rPr lang="en-US" sz="3600" b="1" dirty="0">
                <a:solidFill>
                  <a:srgbClr val="C00000"/>
                </a:solidFill>
              </a:rPr>
              <a:t> </a:t>
            </a:r>
            <a:r>
              <a:rPr lang="he-IL" sz="3600" b="1" dirty="0">
                <a:solidFill>
                  <a:srgbClr val="C00000"/>
                </a:solidFill>
              </a:rPr>
              <a:t> 1908</a:t>
            </a:r>
            <a:endParaRPr lang="en-US" sz="3600" b="1" dirty="0">
              <a:solidFill>
                <a:srgbClr val="C00000"/>
              </a:solidFill>
            </a:endParaRPr>
          </a:p>
        </p:txBody>
      </p:sp>
    </p:spTree>
    <p:extLst>
      <p:ext uri="{BB962C8B-B14F-4D97-AF65-F5344CB8AC3E}">
        <p14:creationId xmlns:p14="http://schemas.microsoft.com/office/powerpoint/2010/main" val="1216460348"/>
      </p:ext>
    </p:extLst>
  </p:cSld>
  <p:clrMapOvr>
    <a:masterClrMapping/>
  </p:clrMapOvr>
  <mc:AlternateContent xmlns:mc="http://schemas.openxmlformats.org/markup-compatibility/2006" xmlns:p14="http://schemas.microsoft.com/office/powerpoint/2010/main">
    <mc:Choice Requires="p14">
      <p:transition spd="slow" p14:dur="2000" advTm="17888"/>
    </mc:Choice>
    <mc:Fallback xmlns="">
      <p:transition spd="slow" advTm="1788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כותרת 1"/>
          <p:cNvSpPr txBox="1">
            <a:spLocks/>
          </p:cNvSpPr>
          <p:nvPr/>
        </p:nvSpPr>
        <p:spPr>
          <a:xfrm>
            <a:off x="0" y="423255"/>
            <a:ext cx="12191999" cy="649288"/>
          </a:xfrm>
          <a:prstGeom prst="rect">
            <a:avLst/>
          </a:prstGeom>
          <a:noFill/>
          <a:ln>
            <a:noFill/>
          </a:ln>
          <a:effectLst>
            <a:innerShdw blurRad="114300">
              <a:prstClr val="black"/>
            </a:innerShdw>
          </a:effectLst>
        </p:spPr>
        <p:style>
          <a:lnRef idx="2">
            <a:schemeClr val="accent5">
              <a:shade val="50000"/>
            </a:schemeClr>
          </a:lnRef>
          <a:fillRef idx="1">
            <a:schemeClr val="accent5"/>
          </a:fillRef>
          <a:effectRef idx="0">
            <a:schemeClr val="accent5"/>
          </a:effectRef>
          <a:fontRef idx="minor">
            <a:schemeClr val="lt1"/>
          </a:fontRef>
        </p:style>
        <p:txBody>
          <a:bodyPr anchor="ctr">
            <a:noAutofit/>
          </a:bodyPr>
          <a:lstStyle>
            <a:lvl1pPr algn="ctr" rtl="1" eaLnBrk="0" fontAlgn="base" hangingPunct="0">
              <a:spcBef>
                <a:spcPct val="0"/>
              </a:spcBef>
              <a:spcAft>
                <a:spcPct val="0"/>
              </a:spcAft>
              <a:defRPr sz="4400" kern="1200">
                <a:solidFill>
                  <a:schemeClr val="lt1"/>
                </a:solidFill>
                <a:latin typeface="+mn-lt"/>
                <a:ea typeface="+mn-ea"/>
                <a:cs typeface="+mn-cs"/>
              </a:defRPr>
            </a:lvl1pPr>
            <a:lvl2pPr algn="ctr" rtl="1" eaLnBrk="0" fontAlgn="base" hangingPunct="0">
              <a:spcBef>
                <a:spcPct val="0"/>
              </a:spcBef>
              <a:spcAft>
                <a:spcPct val="0"/>
              </a:spcAft>
              <a:defRPr sz="4400">
                <a:solidFill>
                  <a:schemeClr val="lt1"/>
                </a:solidFill>
                <a:latin typeface="+mn-lt"/>
                <a:ea typeface="+mn-ea"/>
                <a:cs typeface="+mn-cs"/>
              </a:defRPr>
            </a:lvl2pPr>
            <a:lvl3pPr algn="ctr" rtl="1" eaLnBrk="0" fontAlgn="base" hangingPunct="0">
              <a:spcBef>
                <a:spcPct val="0"/>
              </a:spcBef>
              <a:spcAft>
                <a:spcPct val="0"/>
              </a:spcAft>
              <a:defRPr sz="4400">
                <a:solidFill>
                  <a:schemeClr val="lt1"/>
                </a:solidFill>
                <a:latin typeface="+mn-lt"/>
                <a:ea typeface="+mn-ea"/>
                <a:cs typeface="+mn-cs"/>
              </a:defRPr>
            </a:lvl3pPr>
            <a:lvl4pPr algn="ctr" rtl="1" eaLnBrk="0" fontAlgn="base" hangingPunct="0">
              <a:spcBef>
                <a:spcPct val="0"/>
              </a:spcBef>
              <a:spcAft>
                <a:spcPct val="0"/>
              </a:spcAft>
              <a:defRPr sz="4400">
                <a:solidFill>
                  <a:schemeClr val="lt1"/>
                </a:solidFill>
                <a:latin typeface="+mn-lt"/>
                <a:ea typeface="+mn-ea"/>
                <a:cs typeface="+mn-cs"/>
              </a:defRPr>
            </a:lvl4pPr>
            <a:lvl5pPr algn="ctr" rtl="1" eaLnBrk="0" fontAlgn="base" hangingPunct="0">
              <a:spcBef>
                <a:spcPct val="0"/>
              </a:spcBef>
              <a:spcAft>
                <a:spcPct val="0"/>
              </a:spcAft>
              <a:defRPr sz="4400">
                <a:solidFill>
                  <a:schemeClr val="lt1"/>
                </a:solidFill>
                <a:latin typeface="+mn-lt"/>
                <a:ea typeface="+mn-ea"/>
                <a:cs typeface="+mn-cs"/>
              </a:defRPr>
            </a:lvl5pPr>
            <a:lvl6pPr marL="457200" algn="ctr" rtl="1" fontAlgn="base">
              <a:spcBef>
                <a:spcPct val="0"/>
              </a:spcBef>
              <a:spcAft>
                <a:spcPct val="0"/>
              </a:spcAft>
              <a:defRPr sz="4400">
                <a:solidFill>
                  <a:schemeClr val="lt1"/>
                </a:solidFill>
                <a:latin typeface="+mn-lt"/>
                <a:ea typeface="+mn-ea"/>
                <a:cs typeface="+mn-cs"/>
              </a:defRPr>
            </a:lvl6pPr>
            <a:lvl7pPr marL="914400" algn="ctr" rtl="1" fontAlgn="base">
              <a:spcBef>
                <a:spcPct val="0"/>
              </a:spcBef>
              <a:spcAft>
                <a:spcPct val="0"/>
              </a:spcAft>
              <a:defRPr sz="4400">
                <a:solidFill>
                  <a:schemeClr val="lt1"/>
                </a:solidFill>
                <a:latin typeface="+mn-lt"/>
                <a:ea typeface="+mn-ea"/>
                <a:cs typeface="+mn-cs"/>
              </a:defRPr>
            </a:lvl7pPr>
            <a:lvl8pPr marL="1371600" algn="ctr" rtl="1" fontAlgn="base">
              <a:spcBef>
                <a:spcPct val="0"/>
              </a:spcBef>
              <a:spcAft>
                <a:spcPct val="0"/>
              </a:spcAft>
              <a:defRPr sz="4400">
                <a:solidFill>
                  <a:schemeClr val="lt1"/>
                </a:solidFill>
                <a:latin typeface="+mn-lt"/>
                <a:ea typeface="+mn-ea"/>
                <a:cs typeface="+mn-cs"/>
              </a:defRPr>
            </a:lvl8pPr>
            <a:lvl9pPr marL="1828800" algn="ctr" rtl="1" fontAlgn="base">
              <a:spcBef>
                <a:spcPct val="0"/>
              </a:spcBef>
              <a:spcAft>
                <a:spcPct val="0"/>
              </a:spcAft>
              <a:defRPr sz="4400">
                <a:solidFill>
                  <a:schemeClr val="lt1"/>
                </a:solidFill>
                <a:latin typeface="+mn-lt"/>
                <a:ea typeface="+mn-ea"/>
                <a:cs typeface="+mn-cs"/>
              </a:defRPr>
            </a:lvl9pPr>
          </a:lstStyle>
          <a:p>
            <a:pPr marL="263525" indent="-169863">
              <a:spcBef>
                <a:spcPts val="0"/>
              </a:spcBef>
              <a:spcAft>
                <a:spcPts val="600"/>
              </a:spcAft>
              <a:defRPr/>
            </a:pPr>
            <a:r>
              <a:rPr lang="he-IL" sz="3000" b="1" dirty="0">
                <a:solidFill>
                  <a:srgbClr val="C00000"/>
                </a:solidFill>
                <a:effectLst>
                  <a:outerShdw blurRad="38100" dist="38100" dir="2700000" algn="tl">
                    <a:srgbClr val="000000">
                      <a:alpha val="43137"/>
                    </a:srgbClr>
                  </a:outerShdw>
                </a:effectLst>
              </a:rPr>
              <a:t>דוגמאות לסיכוני צונאמי – </a:t>
            </a:r>
            <a:r>
              <a:rPr lang="he-IL" sz="3000" b="1" dirty="0">
                <a:solidFill>
                  <a:srgbClr val="C00000"/>
                </a:solidFill>
                <a:effectLst>
                  <a:outerShdw blurRad="38100" dist="38100" dir="2700000" algn="tl">
                    <a:srgbClr val="000000">
                      <a:alpha val="43137"/>
                    </a:srgbClr>
                  </a:outerShdw>
                </a:effectLst>
                <a:latin typeface="David" pitchFamily="34" charset="-79"/>
              </a:rPr>
              <a:t>הצפת החופים ופגיעה בבניינים, גשרים ותשתיות</a:t>
            </a:r>
            <a:endParaRPr lang="en-US" sz="3000" b="1" dirty="0">
              <a:solidFill>
                <a:srgbClr val="C00000"/>
              </a:solidFill>
              <a:effectLst>
                <a:outerShdw blurRad="38100" dist="38100" dir="2700000" algn="tl">
                  <a:srgbClr val="000000">
                    <a:alpha val="43137"/>
                  </a:srgbClr>
                </a:outerShdw>
              </a:effectLst>
              <a:latin typeface="David" pitchFamily="34" charset="-79"/>
            </a:endParaRP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2080" y="1021407"/>
            <a:ext cx="7817576" cy="5532225"/>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11" y="1021407"/>
            <a:ext cx="3914961" cy="5532225"/>
          </a:xfrm>
          <a:prstGeom prst="rect">
            <a:avLst/>
          </a:prstGeom>
        </p:spPr>
      </p:pic>
    </p:spTree>
    <p:extLst>
      <p:ext uri="{BB962C8B-B14F-4D97-AF65-F5344CB8AC3E}">
        <p14:creationId xmlns:p14="http://schemas.microsoft.com/office/powerpoint/2010/main" val="2856317752"/>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A0BEE7-41E9-4F8F-9221-C0A634482073}"/>
              </a:ext>
            </a:extLst>
          </p:cNvPr>
          <p:cNvSpPr txBox="1"/>
          <p:nvPr/>
        </p:nvSpPr>
        <p:spPr>
          <a:xfrm>
            <a:off x="1" y="2746157"/>
            <a:ext cx="12191999" cy="769441"/>
          </a:xfrm>
          <a:prstGeom prst="rect">
            <a:avLst/>
          </a:prstGeom>
          <a:noFill/>
        </p:spPr>
        <p:txBody>
          <a:bodyPr wrap="square" rtlCol="0">
            <a:spAutoFit/>
          </a:bodyPr>
          <a:lstStyle/>
          <a:p>
            <a:pPr algn="ctr"/>
            <a:r>
              <a:rPr lang="he-IL" sz="4400" b="1" dirty="0">
                <a:solidFill>
                  <a:srgbClr val="C00000"/>
                </a:solidFill>
              </a:rPr>
              <a:t>כמה דוגמאות של נזקי צונאמי למבנים</a:t>
            </a:r>
            <a:endParaRPr lang="en-US" sz="4400" b="1" dirty="0">
              <a:solidFill>
                <a:srgbClr val="C00000"/>
              </a:solidFill>
            </a:endParaRPr>
          </a:p>
        </p:txBody>
      </p:sp>
    </p:spTree>
    <p:extLst>
      <p:ext uri="{BB962C8B-B14F-4D97-AF65-F5344CB8AC3E}">
        <p14:creationId xmlns:p14="http://schemas.microsoft.com/office/powerpoint/2010/main" val="2340393265"/>
      </p:ext>
    </p:extLst>
  </p:cSld>
  <p:clrMapOvr>
    <a:masterClrMapping/>
  </p:clrMapOvr>
  <mc:AlternateContent xmlns:mc="http://schemas.openxmlformats.org/markup-compatibility/2006" xmlns:p14="http://schemas.microsoft.com/office/powerpoint/2010/main">
    <mc:Choice Requires="p14">
      <p:transition spd="slow" p14:dur="2000" advTm="4504"/>
    </mc:Choice>
    <mc:Fallback xmlns="">
      <p:transition spd="slow" advTm="450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64AEF4-3D24-4295-9CC2-2C9BE313AB6D}"/>
              </a:ext>
            </a:extLst>
          </p:cNvPr>
          <p:cNvPicPr>
            <a:picLocks noChangeAspect="1"/>
          </p:cNvPicPr>
          <p:nvPr/>
        </p:nvPicPr>
        <p:blipFill>
          <a:blip r:embed="rId2"/>
          <a:stretch>
            <a:fillRect/>
          </a:stretch>
        </p:blipFill>
        <p:spPr>
          <a:xfrm>
            <a:off x="1612808" y="588360"/>
            <a:ext cx="8966383" cy="5399174"/>
          </a:xfrm>
          <a:prstGeom prst="rect">
            <a:avLst/>
          </a:prstGeom>
        </p:spPr>
      </p:pic>
      <p:sp>
        <p:nvSpPr>
          <p:cNvPr id="3" name="Rectangle 2">
            <a:extLst>
              <a:ext uri="{FF2B5EF4-FFF2-40B4-BE49-F238E27FC236}">
                <a16:creationId xmlns:a16="http://schemas.microsoft.com/office/drawing/2014/main" id="{F3E2E5C4-0640-40BC-A71C-AAD675B4A9EA}"/>
              </a:ext>
            </a:extLst>
          </p:cNvPr>
          <p:cNvSpPr/>
          <p:nvPr/>
        </p:nvSpPr>
        <p:spPr>
          <a:xfrm>
            <a:off x="0" y="6119102"/>
            <a:ext cx="12209064" cy="461665"/>
          </a:xfrm>
          <a:prstGeom prst="rect">
            <a:avLst/>
          </a:prstGeom>
        </p:spPr>
        <p:txBody>
          <a:bodyPr wrap="square">
            <a:spAutoFit/>
          </a:bodyPr>
          <a:lstStyle/>
          <a:p>
            <a:pPr algn="ctr" rtl="1"/>
            <a:r>
              <a:rPr lang="he-IL" sz="2400" b="1" dirty="0">
                <a:solidFill>
                  <a:srgbClr val="002060"/>
                </a:solidFill>
                <a:latin typeface="Arial" panose="020B0604020202020204" pitchFamily="34" charset="0"/>
                <a:cs typeface="Arial" panose="020B0604020202020204" pitchFamily="34" charset="0"/>
              </a:rPr>
              <a:t>בנין </a:t>
            </a:r>
            <a:r>
              <a:rPr lang="he-IL" sz="2400" b="1" dirty="0">
                <a:solidFill>
                  <a:srgbClr val="0000FF"/>
                </a:solidFill>
                <a:latin typeface="Arial" panose="020B0604020202020204" pitchFamily="34" charset="0"/>
                <a:cs typeface="Arial" panose="020B0604020202020204" pitchFamily="34" charset="0"/>
              </a:rPr>
              <a:t>המרכז למניעת אסונות </a:t>
            </a:r>
            <a:r>
              <a:rPr lang="he-IL" sz="2400" b="1" dirty="0">
                <a:solidFill>
                  <a:srgbClr val="002060"/>
                </a:solidFill>
                <a:latin typeface="Arial" panose="020B0604020202020204" pitchFamily="34" charset="0"/>
                <a:cs typeface="Arial" panose="020B0604020202020204" pitchFamily="34" charset="0"/>
              </a:rPr>
              <a:t>ב-</a:t>
            </a:r>
            <a:r>
              <a:rPr lang="en-US" sz="2400" b="1" dirty="0">
                <a:solidFill>
                  <a:srgbClr val="002060"/>
                </a:solidFill>
                <a:latin typeface="Arial" panose="020B0604020202020204" pitchFamily="34" charset="0"/>
                <a:cs typeface="Arial" panose="020B0604020202020204" pitchFamily="34" charset="0"/>
              </a:rPr>
              <a:t>Minamisanriku</a:t>
            </a:r>
            <a:r>
              <a:rPr lang="he-IL" sz="2400" b="1" dirty="0">
                <a:solidFill>
                  <a:srgbClr val="002060"/>
                </a:solidFill>
                <a:latin typeface="Arial" panose="020B0604020202020204" pitchFamily="34" charset="0"/>
                <a:cs typeface="Arial" panose="020B0604020202020204" pitchFamily="34" charset="0"/>
              </a:rPr>
              <a:t> במחוז </a:t>
            </a:r>
            <a:r>
              <a:rPr lang="en-US" sz="2400" b="1" dirty="0">
                <a:solidFill>
                  <a:srgbClr val="002060"/>
                </a:solidFill>
                <a:latin typeface="Arial" panose="020B0604020202020204" pitchFamily="34" charset="0"/>
                <a:cs typeface="Arial" panose="020B0604020202020204" pitchFamily="34" charset="0"/>
              </a:rPr>
              <a:t>Miyagi</a:t>
            </a:r>
            <a:r>
              <a:rPr lang="he-IL" sz="2400" b="1" dirty="0">
                <a:solidFill>
                  <a:srgbClr val="002060"/>
                </a:solidFill>
                <a:latin typeface="Arial" panose="020B0604020202020204" pitchFamily="34" charset="0"/>
                <a:cs typeface="Arial" panose="020B0604020202020204" pitchFamily="34" charset="0"/>
              </a:rPr>
              <a:t> ביפן לאחר הצונאמי ב-11.3.2011</a:t>
            </a:r>
            <a:endParaRPr lang="en-GB"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0799191"/>
      </p:ext>
    </p:extLst>
  </p:cSld>
  <p:clrMapOvr>
    <a:masterClrMapping/>
  </p:clrMapOvr>
  <mc:AlternateContent xmlns:mc="http://schemas.openxmlformats.org/markup-compatibility/2006" xmlns:p14="http://schemas.microsoft.com/office/powerpoint/2010/main">
    <mc:Choice Requires="p14">
      <p:transition spd="slow" p14:dur="2000" advTm="23486"/>
    </mc:Choice>
    <mc:Fallback xmlns="">
      <p:transition spd="slow" advTm="2348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11B183-9796-441E-96F1-F5E4AC0C8AFE}"/>
              </a:ext>
            </a:extLst>
          </p:cNvPr>
          <p:cNvPicPr>
            <a:picLocks noChangeAspect="1"/>
          </p:cNvPicPr>
          <p:nvPr/>
        </p:nvPicPr>
        <p:blipFill>
          <a:blip r:embed="rId2"/>
          <a:stretch>
            <a:fillRect/>
          </a:stretch>
        </p:blipFill>
        <p:spPr>
          <a:xfrm>
            <a:off x="140980" y="816832"/>
            <a:ext cx="5698231" cy="4668873"/>
          </a:xfrm>
          <a:prstGeom prst="rect">
            <a:avLst/>
          </a:prstGeom>
        </p:spPr>
      </p:pic>
      <p:sp>
        <p:nvSpPr>
          <p:cNvPr id="7" name="Rectangle 6">
            <a:extLst>
              <a:ext uri="{FF2B5EF4-FFF2-40B4-BE49-F238E27FC236}">
                <a16:creationId xmlns:a16="http://schemas.microsoft.com/office/drawing/2014/main" id="{CE88DF49-BD1B-4A16-8EAF-83B2EE286839}"/>
              </a:ext>
            </a:extLst>
          </p:cNvPr>
          <p:cNvSpPr/>
          <p:nvPr/>
        </p:nvSpPr>
        <p:spPr>
          <a:xfrm>
            <a:off x="1" y="5649608"/>
            <a:ext cx="12192000" cy="830997"/>
          </a:xfrm>
          <a:prstGeom prst="rect">
            <a:avLst/>
          </a:prstGeom>
        </p:spPr>
        <p:txBody>
          <a:bodyPr wrap="square">
            <a:spAutoFit/>
          </a:bodyPr>
          <a:lstStyle/>
          <a:p>
            <a:pPr algn="ctr" rtl="1"/>
            <a:r>
              <a:rPr lang="he-IL" sz="2400" b="1" dirty="0">
                <a:solidFill>
                  <a:srgbClr val="002060"/>
                </a:solidFill>
                <a:latin typeface="Calibri" panose="020F0502020204030204" pitchFamily="34" charset="0"/>
              </a:rPr>
              <a:t>בנין מחסני</a:t>
            </a:r>
            <a:r>
              <a:rPr lang="en-US" sz="2400" b="1" dirty="0">
                <a:solidFill>
                  <a:srgbClr val="002060"/>
                </a:solidFill>
                <a:latin typeface="Calibri" panose="020F0502020204030204" pitchFamily="34" charset="0"/>
              </a:rPr>
              <a:t> </a:t>
            </a:r>
            <a:r>
              <a:rPr lang="he-IL" sz="2400" b="1" dirty="0">
                <a:solidFill>
                  <a:srgbClr val="002060"/>
                </a:solidFill>
                <a:latin typeface="Calibri" panose="020F0502020204030204" pitchFamily="34" charset="0"/>
              </a:rPr>
              <a:t>קירור מבטון מזוין (משקל</a:t>
            </a:r>
            <a:r>
              <a:rPr lang="en-US" sz="2400" b="1" dirty="0">
                <a:solidFill>
                  <a:srgbClr val="002060"/>
                </a:solidFill>
                <a:latin typeface="Calibri" panose="020F0502020204030204" pitchFamily="34" charset="0"/>
              </a:rPr>
              <a:t>9000kN  </a:t>
            </a:r>
            <a:r>
              <a:rPr lang="he-IL" sz="2400" b="1" dirty="0">
                <a:solidFill>
                  <a:srgbClr val="002060"/>
                </a:solidFill>
                <a:latin typeface="Calibri" panose="020F0502020204030204" pitchFamily="34" charset="0"/>
              </a:rPr>
              <a:t>) על עמודים צף בעת הצפה בעומק 7 מ' בעת כניסת זרימת הצונאמי ואז התהפך בערך 20 מ' מהמיקום המקורי</a:t>
            </a:r>
            <a:endParaRPr lang="en-GB" sz="2400" b="1" dirty="0">
              <a:solidFill>
                <a:srgbClr val="002060"/>
              </a:solidFill>
              <a:latin typeface="Calibri" panose="020F0502020204030204" pitchFamily="34" charset="0"/>
            </a:endParaRPr>
          </a:p>
        </p:txBody>
      </p:sp>
      <p:pic>
        <p:nvPicPr>
          <p:cNvPr id="3" name="Picture 2">
            <a:extLst>
              <a:ext uri="{FF2B5EF4-FFF2-40B4-BE49-F238E27FC236}">
                <a16:creationId xmlns:a16="http://schemas.microsoft.com/office/drawing/2014/main" id="{722E99E8-779A-4FD9-8A11-522D488312CA}"/>
              </a:ext>
            </a:extLst>
          </p:cNvPr>
          <p:cNvPicPr>
            <a:picLocks noChangeAspect="1"/>
          </p:cNvPicPr>
          <p:nvPr/>
        </p:nvPicPr>
        <p:blipFill>
          <a:blip r:embed="rId3"/>
          <a:stretch>
            <a:fillRect/>
          </a:stretch>
        </p:blipFill>
        <p:spPr>
          <a:xfrm>
            <a:off x="5937379" y="816832"/>
            <a:ext cx="6157885" cy="4612292"/>
          </a:xfrm>
          <a:prstGeom prst="rect">
            <a:avLst/>
          </a:prstGeom>
        </p:spPr>
      </p:pic>
    </p:spTree>
    <p:extLst>
      <p:ext uri="{BB962C8B-B14F-4D97-AF65-F5344CB8AC3E}">
        <p14:creationId xmlns:p14="http://schemas.microsoft.com/office/powerpoint/2010/main" val="93214158"/>
      </p:ext>
    </p:extLst>
  </p:cSld>
  <p:clrMapOvr>
    <a:masterClrMapping/>
  </p:clrMapOvr>
  <mc:AlternateContent xmlns:mc="http://schemas.openxmlformats.org/markup-compatibility/2006" xmlns:p14="http://schemas.microsoft.com/office/powerpoint/2010/main">
    <mc:Choice Requires="p14">
      <p:transition spd="slow" p14:dur="2000" advTm="15771"/>
    </mc:Choice>
    <mc:Fallback xmlns="">
      <p:transition spd="slow" advTm="1577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016CC52-9C40-492C-A2E8-119EE788F5D9}"/>
              </a:ext>
            </a:extLst>
          </p:cNvPr>
          <p:cNvGrpSpPr/>
          <p:nvPr/>
        </p:nvGrpSpPr>
        <p:grpSpPr>
          <a:xfrm>
            <a:off x="1124661" y="995664"/>
            <a:ext cx="9942678" cy="5480255"/>
            <a:chOff x="1045268" y="755341"/>
            <a:chExt cx="9942678" cy="5480255"/>
          </a:xfrm>
        </p:grpSpPr>
        <p:grpSp>
          <p:nvGrpSpPr>
            <p:cNvPr id="6" name="Group 5">
              <a:extLst>
                <a:ext uri="{FF2B5EF4-FFF2-40B4-BE49-F238E27FC236}">
                  <a16:creationId xmlns:a16="http://schemas.microsoft.com/office/drawing/2014/main" id="{1CB66C8E-8785-41C4-A742-686DECA9BB03}"/>
                </a:ext>
              </a:extLst>
            </p:cNvPr>
            <p:cNvGrpSpPr/>
            <p:nvPr/>
          </p:nvGrpSpPr>
          <p:grpSpPr>
            <a:xfrm>
              <a:off x="1045268" y="755341"/>
              <a:ext cx="9942678" cy="5480255"/>
              <a:chOff x="298539" y="548666"/>
              <a:chExt cx="10176002" cy="6008221"/>
            </a:xfrm>
          </p:grpSpPr>
          <p:pic>
            <p:nvPicPr>
              <p:cNvPr id="2" name="Picture 1">
                <a:extLst>
                  <a:ext uri="{FF2B5EF4-FFF2-40B4-BE49-F238E27FC236}">
                    <a16:creationId xmlns:a16="http://schemas.microsoft.com/office/drawing/2014/main" id="{523882D2-A67F-4AAA-A058-80165C464D69}"/>
                  </a:ext>
                </a:extLst>
              </p:cNvPr>
              <p:cNvPicPr>
                <a:picLocks noChangeAspect="1"/>
              </p:cNvPicPr>
              <p:nvPr/>
            </p:nvPicPr>
            <p:blipFill>
              <a:blip r:embed="rId2"/>
              <a:stretch>
                <a:fillRect/>
              </a:stretch>
            </p:blipFill>
            <p:spPr>
              <a:xfrm>
                <a:off x="298539" y="548666"/>
                <a:ext cx="5598358" cy="4203544"/>
              </a:xfrm>
              <a:prstGeom prst="rect">
                <a:avLst/>
              </a:prstGeom>
            </p:spPr>
          </p:pic>
          <p:pic>
            <p:nvPicPr>
              <p:cNvPr id="3" name="Picture 2">
                <a:extLst>
                  <a:ext uri="{FF2B5EF4-FFF2-40B4-BE49-F238E27FC236}">
                    <a16:creationId xmlns:a16="http://schemas.microsoft.com/office/drawing/2014/main" id="{C22179E6-439B-4977-8D3B-957A070B32E5}"/>
                  </a:ext>
                </a:extLst>
              </p:cNvPr>
              <p:cNvPicPr>
                <a:picLocks noChangeAspect="1"/>
              </p:cNvPicPr>
              <p:nvPr/>
            </p:nvPicPr>
            <p:blipFill>
              <a:blip r:embed="rId3"/>
              <a:stretch>
                <a:fillRect/>
              </a:stretch>
            </p:blipFill>
            <p:spPr>
              <a:xfrm>
                <a:off x="6295105" y="548666"/>
                <a:ext cx="4179435" cy="2784342"/>
              </a:xfrm>
              <a:prstGeom prst="rect">
                <a:avLst/>
              </a:prstGeom>
            </p:spPr>
          </p:pic>
          <p:pic>
            <p:nvPicPr>
              <p:cNvPr id="4" name="Picture 3">
                <a:extLst>
                  <a:ext uri="{FF2B5EF4-FFF2-40B4-BE49-F238E27FC236}">
                    <a16:creationId xmlns:a16="http://schemas.microsoft.com/office/drawing/2014/main" id="{7AADC821-3BC7-437D-82F1-294DA3E07FAE}"/>
                  </a:ext>
                </a:extLst>
              </p:cNvPr>
              <p:cNvPicPr>
                <a:picLocks noChangeAspect="1"/>
              </p:cNvPicPr>
              <p:nvPr/>
            </p:nvPicPr>
            <p:blipFill>
              <a:blip r:embed="rId4"/>
              <a:stretch>
                <a:fillRect/>
              </a:stretch>
            </p:blipFill>
            <p:spPr>
              <a:xfrm>
                <a:off x="6295106" y="3429000"/>
                <a:ext cx="4179435" cy="3127887"/>
              </a:xfrm>
              <a:prstGeom prst="rect">
                <a:avLst/>
              </a:prstGeom>
            </p:spPr>
          </p:pic>
          <p:pic>
            <p:nvPicPr>
              <p:cNvPr id="5" name="Picture 4">
                <a:extLst>
                  <a:ext uri="{FF2B5EF4-FFF2-40B4-BE49-F238E27FC236}">
                    <a16:creationId xmlns:a16="http://schemas.microsoft.com/office/drawing/2014/main" id="{AE5097B8-5F91-4C68-8FB9-76DCA474C451}"/>
                  </a:ext>
                </a:extLst>
              </p:cNvPr>
              <p:cNvPicPr>
                <a:picLocks noChangeAspect="1"/>
              </p:cNvPicPr>
              <p:nvPr/>
            </p:nvPicPr>
            <p:blipFill>
              <a:blip r:embed="rId5"/>
              <a:stretch>
                <a:fillRect/>
              </a:stretch>
            </p:blipFill>
            <p:spPr>
              <a:xfrm>
                <a:off x="3826021" y="4831985"/>
                <a:ext cx="2135970" cy="1603800"/>
              </a:xfrm>
              <a:prstGeom prst="rect">
                <a:avLst/>
              </a:prstGeom>
            </p:spPr>
          </p:pic>
        </p:grpSp>
        <p:sp>
          <p:nvSpPr>
            <p:cNvPr id="7" name="Rectangle 6">
              <a:extLst>
                <a:ext uri="{FF2B5EF4-FFF2-40B4-BE49-F238E27FC236}">
                  <a16:creationId xmlns:a16="http://schemas.microsoft.com/office/drawing/2014/main" id="{7166F019-69E8-4043-9F71-8E523C2904BE}"/>
                </a:ext>
              </a:extLst>
            </p:cNvPr>
            <p:cNvSpPr/>
            <p:nvPr/>
          </p:nvSpPr>
          <p:spPr>
            <a:xfrm>
              <a:off x="1045268" y="4559858"/>
              <a:ext cx="3075038" cy="1569660"/>
            </a:xfrm>
            <a:prstGeom prst="rect">
              <a:avLst/>
            </a:prstGeom>
          </p:spPr>
          <p:txBody>
            <a:bodyPr wrap="square">
              <a:spAutoFit/>
            </a:bodyPr>
            <a:lstStyle/>
            <a:p>
              <a:pPr algn="ctr" rtl="1"/>
              <a:endParaRPr lang="en-GB" sz="2400" b="1" dirty="0">
                <a:solidFill>
                  <a:srgbClr val="002060"/>
                </a:solidFill>
                <a:latin typeface="Arial" panose="020B0604020202020204" pitchFamily="34" charset="0"/>
                <a:cs typeface="Arial" panose="020B0604020202020204" pitchFamily="34" charset="0"/>
              </a:endParaRPr>
            </a:p>
            <a:p>
              <a:pPr algn="ctr" rtl="1"/>
              <a:r>
                <a:rPr lang="he-IL" sz="2400" b="1" dirty="0">
                  <a:solidFill>
                    <a:srgbClr val="002060"/>
                  </a:solidFill>
                  <a:latin typeface="Arial" panose="020B0604020202020204" pitchFamily="34" charset="0"/>
                  <a:cs typeface="Arial" panose="020B0604020202020204" pitchFamily="34" charset="0"/>
                </a:rPr>
                <a:t>בנין שהתהפך בגלל כשל  כלונסאות </a:t>
              </a:r>
              <a:endParaRPr lang="en-GB" sz="2400" b="1" dirty="0">
                <a:solidFill>
                  <a:srgbClr val="002060"/>
                </a:solidFill>
                <a:latin typeface="Arial" panose="020B0604020202020204" pitchFamily="34" charset="0"/>
                <a:cs typeface="Arial" panose="020B0604020202020204" pitchFamily="34" charset="0"/>
              </a:endParaRPr>
            </a:p>
            <a:p>
              <a:pPr algn="ctr" rtl="1"/>
              <a:endParaRPr lang="he-IL" sz="2400" b="1" dirty="0">
                <a:solidFill>
                  <a:srgbClr val="002060"/>
                </a:solidFill>
                <a:latin typeface="Arial" panose="020B060402020202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9DFA3A0-3896-4096-9AD1-40060140DA62}"/>
                </a:ext>
              </a:extLst>
            </p:cNvPr>
            <p:cNvCxnSpPr>
              <a:cxnSpLocks/>
            </p:cNvCxnSpPr>
            <p:nvPr/>
          </p:nvCxnSpPr>
          <p:spPr>
            <a:xfrm>
              <a:off x="3845169" y="2362200"/>
              <a:ext cx="4731018" cy="2731302"/>
            </a:xfrm>
            <a:prstGeom prst="straightConnector1">
              <a:avLst/>
            </a:prstGeom>
            <a:ln w="38100">
              <a:headEnd type="stealth"/>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0F4B2FF0-06B5-458F-9214-F0D75E08B804}"/>
                </a:ext>
              </a:extLst>
            </p:cNvPr>
            <p:cNvCxnSpPr>
              <a:cxnSpLocks/>
            </p:cNvCxnSpPr>
            <p:nvPr/>
          </p:nvCxnSpPr>
          <p:spPr>
            <a:xfrm>
              <a:off x="3945194" y="3774831"/>
              <a:ext cx="1605558" cy="1559169"/>
            </a:xfrm>
            <a:prstGeom prst="straightConnector1">
              <a:avLst/>
            </a:prstGeom>
            <a:ln w="38100">
              <a:headEnd type="stealth"/>
              <a:tailEnd type="triangle"/>
            </a:ln>
          </p:spPr>
          <p:style>
            <a:lnRef idx="1">
              <a:schemeClr val="accent2"/>
            </a:lnRef>
            <a:fillRef idx="0">
              <a:schemeClr val="accent2"/>
            </a:fillRef>
            <a:effectRef idx="0">
              <a:schemeClr val="accent2"/>
            </a:effectRef>
            <a:fontRef idx="minor">
              <a:schemeClr val="tx1"/>
            </a:fontRef>
          </p:style>
        </p:cxnSp>
      </p:grpSp>
      <p:sp>
        <p:nvSpPr>
          <p:cNvPr id="15" name="TextBox 14">
            <a:extLst>
              <a:ext uri="{FF2B5EF4-FFF2-40B4-BE49-F238E27FC236}">
                <a16:creationId xmlns:a16="http://schemas.microsoft.com/office/drawing/2014/main" id="{658C5FA9-DFCA-4E84-AE13-FD2C7223A29B}"/>
              </a:ext>
            </a:extLst>
          </p:cNvPr>
          <p:cNvSpPr txBox="1"/>
          <p:nvPr/>
        </p:nvSpPr>
        <p:spPr>
          <a:xfrm>
            <a:off x="2138516" y="410889"/>
            <a:ext cx="8487697" cy="584775"/>
          </a:xfrm>
          <a:prstGeom prst="rect">
            <a:avLst/>
          </a:prstGeom>
          <a:noFill/>
        </p:spPr>
        <p:txBody>
          <a:bodyPr wrap="square" rtlCol="0">
            <a:spAutoFit/>
          </a:bodyPr>
          <a:lstStyle/>
          <a:p>
            <a:pPr algn="ctr" rtl="1"/>
            <a:r>
              <a:rPr lang="he-IL" sz="3200" b="1" dirty="0">
                <a:solidFill>
                  <a:srgbClr val="C00000"/>
                </a:solidFill>
              </a:rPr>
              <a:t>כשלי ביסוס</a:t>
            </a:r>
            <a:endParaRPr lang="en-GB" sz="3200" b="1" dirty="0">
              <a:solidFill>
                <a:srgbClr val="C00000"/>
              </a:solidFill>
            </a:endParaRPr>
          </a:p>
        </p:txBody>
      </p:sp>
    </p:spTree>
    <p:extLst>
      <p:ext uri="{BB962C8B-B14F-4D97-AF65-F5344CB8AC3E}">
        <p14:creationId xmlns:p14="http://schemas.microsoft.com/office/powerpoint/2010/main" val="364631093"/>
      </p:ext>
    </p:extLst>
  </p:cSld>
  <p:clrMapOvr>
    <a:masterClrMapping/>
  </p:clrMapOvr>
  <mc:AlternateContent xmlns:mc="http://schemas.openxmlformats.org/markup-compatibility/2006" xmlns:p14="http://schemas.microsoft.com/office/powerpoint/2010/main">
    <mc:Choice Requires="p14">
      <p:transition spd="slow" p14:dur="2000" advTm="10096"/>
    </mc:Choice>
    <mc:Fallback xmlns="">
      <p:transition spd="slow" advTm="1009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320305"/>
            <a:ext cx="5856515" cy="3683984"/>
          </a:xfrm>
          <a:prstGeom prst="rect">
            <a:avLst/>
          </a:prstGeom>
          <a:noFill/>
          <a:ln w="2857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7088" y="5298657"/>
            <a:ext cx="6183088" cy="892552"/>
          </a:xfrm>
          <a:prstGeom prst="rect">
            <a:avLst/>
          </a:prstGeom>
          <a:noFill/>
        </p:spPr>
        <p:txBody>
          <a:bodyPr wrap="square" rtlCol="0">
            <a:spAutoFit/>
          </a:bodyPr>
          <a:lstStyle/>
          <a:p>
            <a:pPr algn="ctr" rtl="1">
              <a:spcBef>
                <a:spcPts val="900"/>
              </a:spcBef>
              <a:spcAft>
                <a:spcPts val="600"/>
              </a:spcAft>
            </a:pPr>
            <a:r>
              <a:rPr lang="he-IL" sz="2600" b="1" dirty="0">
                <a:solidFill>
                  <a:srgbClr val="002060"/>
                </a:solidFill>
              </a:rPr>
              <a:t>מכלי אכסון נפט שזזו ב-</a:t>
            </a:r>
            <a:r>
              <a:rPr lang="en-US" sz="2600" b="1" dirty="0">
                <a:solidFill>
                  <a:srgbClr val="002060"/>
                </a:solidFill>
              </a:rPr>
              <a:t>Banda Ache</a:t>
            </a:r>
            <a:r>
              <a:rPr lang="he-IL" sz="2600" b="1" dirty="0">
                <a:solidFill>
                  <a:srgbClr val="002060"/>
                </a:solidFill>
              </a:rPr>
              <a:t>, אינדונזיה בצונאמי ב- 26.12.2004</a:t>
            </a:r>
            <a:endParaRPr lang="en-US" sz="2600" b="1" dirty="0">
              <a:solidFill>
                <a:srgbClr val="002060"/>
              </a:solidFill>
            </a:endParaRPr>
          </a:p>
        </p:txBody>
      </p:sp>
      <p:pic>
        <p:nvPicPr>
          <p:cNvPr id="5" name="Picture 2">
            <a:extLst>
              <a:ext uri="{FF2B5EF4-FFF2-40B4-BE49-F238E27FC236}">
                <a16:creationId xmlns:a16="http://schemas.microsoft.com/office/drawing/2014/main" id="{A070B4A9-A61A-448B-BA32-1B2AB6B00D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3088" y="1320305"/>
            <a:ext cx="5845182" cy="3683984"/>
          </a:xfrm>
          <a:prstGeom prst="rect">
            <a:avLst/>
          </a:prstGeom>
          <a:noFill/>
          <a:ln w="44450">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כותרת 1">
            <a:extLst>
              <a:ext uri="{FF2B5EF4-FFF2-40B4-BE49-F238E27FC236}">
                <a16:creationId xmlns:a16="http://schemas.microsoft.com/office/drawing/2014/main" id="{1B1644D2-90CE-4BB8-89E1-8EDAACF63AF4}"/>
              </a:ext>
            </a:extLst>
          </p:cNvPr>
          <p:cNvSpPr txBox="1">
            <a:spLocks/>
          </p:cNvSpPr>
          <p:nvPr/>
        </p:nvSpPr>
        <p:spPr>
          <a:xfrm>
            <a:off x="6269729" y="5306409"/>
            <a:ext cx="5758541" cy="649288"/>
          </a:xfrm>
          <a:prstGeom prst="rect">
            <a:avLst/>
          </a:prstGeom>
          <a:noFill/>
          <a:ln>
            <a:noFill/>
          </a:ln>
          <a:effectLst>
            <a:innerShdw blurRad="114300">
              <a:prstClr val="black"/>
            </a:innerShdw>
          </a:effectLst>
        </p:spPr>
        <p:style>
          <a:lnRef idx="2">
            <a:schemeClr val="accent5">
              <a:shade val="50000"/>
            </a:schemeClr>
          </a:lnRef>
          <a:fillRef idx="1">
            <a:schemeClr val="accent5"/>
          </a:fillRef>
          <a:effectRef idx="0">
            <a:schemeClr val="accent5"/>
          </a:effectRef>
          <a:fontRef idx="minor">
            <a:schemeClr val="lt1"/>
          </a:fontRef>
        </p:style>
        <p:txBody>
          <a:bodyPr anchor="t">
            <a:noAutofit/>
          </a:bodyPr>
          <a:lstStyle>
            <a:lvl1pPr algn="ctr" rtl="1" eaLnBrk="0" fontAlgn="base" hangingPunct="0">
              <a:spcBef>
                <a:spcPct val="0"/>
              </a:spcBef>
              <a:spcAft>
                <a:spcPct val="0"/>
              </a:spcAft>
              <a:defRPr sz="4400" kern="1200">
                <a:solidFill>
                  <a:schemeClr val="lt1"/>
                </a:solidFill>
                <a:latin typeface="+mn-lt"/>
                <a:ea typeface="+mn-ea"/>
                <a:cs typeface="+mn-cs"/>
              </a:defRPr>
            </a:lvl1pPr>
            <a:lvl2pPr algn="ctr" rtl="1" eaLnBrk="0" fontAlgn="base" hangingPunct="0">
              <a:spcBef>
                <a:spcPct val="0"/>
              </a:spcBef>
              <a:spcAft>
                <a:spcPct val="0"/>
              </a:spcAft>
              <a:defRPr sz="4400">
                <a:solidFill>
                  <a:schemeClr val="lt1"/>
                </a:solidFill>
                <a:latin typeface="+mn-lt"/>
                <a:ea typeface="+mn-ea"/>
                <a:cs typeface="+mn-cs"/>
              </a:defRPr>
            </a:lvl2pPr>
            <a:lvl3pPr algn="ctr" rtl="1" eaLnBrk="0" fontAlgn="base" hangingPunct="0">
              <a:spcBef>
                <a:spcPct val="0"/>
              </a:spcBef>
              <a:spcAft>
                <a:spcPct val="0"/>
              </a:spcAft>
              <a:defRPr sz="4400">
                <a:solidFill>
                  <a:schemeClr val="lt1"/>
                </a:solidFill>
                <a:latin typeface="+mn-lt"/>
                <a:ea typeface="+mn-ea"/>
                <a:cs typeface="+mn-cs"/>
              </a:defRPr>
            </a:lvl3pPr>
            <a:lvl4pPr algn="ctr" rtl="1" eaLnBrk="0" fontAlgn="base" hangingPunct="0">
              <a:spcBef>
                <a:spcPct val="0"/>
              </a:spcBef>
              <a:spcAft>
                <a:spcPct val="0"/>
              </a:spcAft>
              <a:defRPr sz="4400">
                <a:solidFill>
                  <a:schemeClr val="lt1"/>
                </a:solidFill>
                <a:latin typeface="+mn-lt"/>
                <a:ea typeface="+mn-ea"/>
                <a:cs typeface="+mn-cs"/>
              </a:defRPr>
            </a:lvl4pPr>
            <a:lvl5pPr algn="ctr" rtl="1" eaLnBrk="0" fontAlgn="base" hangingPunct="0">
              <a:spcBef>
                <a:spcPct val="0"/>
              </a:spcBef>
              <a:spcAft>
                <a:spcPct val="0"/>
              </a:spcAft>
              <a:defRPr sz="4400">
                <a:solidFill>
                  <a:schemeClr val="lt1"/>
                </a:solidFill>
                <a:latin typeface="+mn-lt"/>
                <a:ea typeface="+mn-ea"/>
                <a:cs typeface="+mn-cs"/>
              </a:defRPr>
            </a:lvl5pPr>
            <a:lvl6pPr marL="457200" algn="ctr" rtl="1" fontAlgn="base">
              <a:spcBef>
                <a:spcPct val="0"/>
              </a:spcBef>
              <a:spcAft>
                <a:spcPct val="0"/>
              </a:spcAft>
              <a:defRPr sz="4400">
                <a:solidFill>
                  <a:schemeClr val="lt1"/>
                </a:solidFill>
                <a:latin typeface="+mn-lt"/>
                <a:ea typeface="+mn-ea"/>
                <a:cs typeface="+mn-cs"/>
              </a:defRPr>
            </a:lvl6pPr>
            <a:lvl7pPr marL="914400" algn="ctr" rtl="1" fontAlgn="base">
              <a:spcBef>
                <a:spcPct val="0"/>
              </a:spcBef>
              <a:spcAft>
                <a:spcPct val="0"/>
              </a:spcAft>
              <a:defRPr sz="4400">
                <a:solidFill>
                  <a:schemeClr val="lt1"/>
                </a:solidFill>
                <a:latin typeface="+mn-lt"/>
                <a:ea typeface="+mn-ea"/>
                <a:cs typeface="+mn-cs"/>
              </a:defRPr>
            </a:lvl7pPr>
            <a:lvl8pPr marL="1371600" algn="ctr" rtl="1" fontAlgn="base">
              <a:spcBef>
                <a:spcPct val="0"/>
              </a:spcBef>
              <a:spcAft>
                <a:spcPct val="0"/>
              </a:spcAft>
              <a:defRPr sz="4400">
                <a:solidFill>
                  <a:schemeClr val="lt1"/>
                </a:solidFill>
                <a:latin typeface="+mn-lt"/>
                <a:ea typeface="+mn-ea"/>
                <a:cs typeface="+mn-cs"/>
              </a:defRPr>
            </a:lvl8pPr>
            <a:lvl9pPr marL="1828800" algn="ctr" rtl="1" fontAlgn="base">
              <a:spcBef>
                <a:spcPct val="0"/>
              </a:spcBef>
              <a:spcAft>
                <a:spcPct val="0"/>
              </a:spcAft>
              <a:defRPr sz="4400">
                <a:solidFill>
                  <a:schemeClr val="lt1"/>
                </a:solidFill>
                <a:latin typeface="+mn-lt"/>
                <a:ea typeface="+mn-ea"/>
                <a:cs typeface="+mn-cs"/>
              </a:defRPr>
            </a:lvl9pPr>
          </a:lstStyle>
          <a:p>
            <a:pPr>
              <a:spcBef>
                <a:spcPts val="600"/>
              </a:spcBef>
            </a:pPr>
            <a:r>
              <a:rPr lang="he-IL" sz="2600" b="1" dirty="0">
                <a:solidFill>
                  <a:srgbClr val="002060"/>
                </a:solidFill>
              </a:rPr>
              <a:t>הסטת מכלי דלק וחומ"ס בתאילנד</a:t>
            </a:r>
          </a:p>
          <a:p>
            <a:pPr>
              <a:spcBef>
                <a:spcPts val="600"/>
              </a:spcBef>
            </a:pPr>
            <a:r>
              <a:rPr lang="he-IL" sz="2600" b="1" dirty="0">
                <a:solidFill>
                  <a:srgbClr val="002060"/>
                </a:solidFill>
              </a:rPr>
              <a:t>בצונאמי ב- 26.12.2004</a:t>
            </a:r>
          </a:p>
          <a:p>
            <a:pPr>
              <a:spcBef>
                <a:spcPts val="600"/>
              </a:spcBef>
            </a:pPr>
            <a:endParaRPr lang="en-US" sz="2800" b="1" dirty="0">
              <a:solidFill>
                <a:srgbClr val="002060"/>
              </a:solidFill>
              <a:latin typeface="David" pitchFamily="34" charset="-79"/>
              <a:cs typeface="David" pitchFamily="34" charset="-79"/>
            </a:endParaRPr>
          </a:p>
        </p:txBody>
      </p:sp>
    </p:spTree>
    <p:extLst>
      <p:ext uri="{BB962C8B-B14F-4D97-AF65-F5344CB8AC3E}">
        <p14:creationId xmlns:p14="http://schemas.microsoft.com/office/powerpoint/2010/main" val="4280615674"/>
      </p:ext>
    </p:extLst>
  </p:cSld>
  <p:clrMapOvr>
    <a:masterClrMapping/>
  </p:clrMapOvr>
  <mc:AlternateContent xmlns:mc="http://schemas.openxmlformats.org/markup-compatibility/2006" xmlns:p14="http://schemas.microsoft.com/office/powerpoint/2010/main">
    <mc:Choice Requires="p14">
      <p:transition spd="slow" p14:dur="2000" advTm="14606"/>
    </mc:Choice>
    <mc:Fallback xmlns="">
      <p:transition spd="slow" advTm="1460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4D8AF3-1502-48C6-8CD9-415155146BAB}"/>
              </a:ext>
            </a:extLst>
          </p:cNvPr>
          <p:cNvPicPr>
            <a:picLocks noChangeAspect="1"/>
          </p:cNvPicPr>
          <p:nvPr/>
        </p:nvPicPr>
        <p:blipFill>
          <a:blip r:embed="rId2"/>
          <a:stretch>
            <a:fillRect/>
          </a:stretch>
        </p:blipFill>
        <p:spPr>
          <a:xfrm>
            <a:off x="274963" y="662901"/>
            <a:ext cx="11642074" cy="4498258"/>
          </a:xfrm>
          <a:prstGeom prst="rect">
            <a:avLst/>
          </a:prstGeom>
        </p:spPr>
      </p:pic>
      <p:sp>
        <p:nvSpPr>
          <p:cNvPr id="3" name="Rectangle 2">
            <a:extLst>
              <a:ext uri="{FF2B5EF4-FFF2-40B4-BE49-F238E27FC236}">
                <a16:creationId xmlns:a16="http://schemas.microsoft.com/office/drawing/2014/main" id="{63072041-DBEB-4967-B670-EC6A28A829FF}"/>
              </a:ext>
            </a:extLst>
          </p:cNvPr>
          <p:cNvSpPr/>
          <p:nvPr/>
        </p:nvSpPr>
        <p:spPr>
          <a:xfrm>
            <a:off x="1036795" y="5161159"/>
            <a:ext cx="9504680" cy="1200329"/>
          </a:xfrm>
          <a:prstGeom prst="rect">
            <a:avLst/>
          </a:prstGeom>
        </p:spPr>
        <p:txBody>
          <a:bodyPr wrap="square">
            <a:spAutoFit/>
          </a:bodyPr>
          <a:lstStyle/>
          <a:p>
            <a:pPr algn="r" rtl="1"/>
            <a:r>
              <a:rPr lang="he-IL" sz="2400" b="1" u="sng" dirty="0">
                <a:solidFill>
                  <a:srgbClr val="C00000"/>
                </a:solidFill>
                <a:latin typeface="Arial" panose="020B0604020202020204" pitchFamily="34" charset="0"/>
                <a:cs typeface="Arial" panose="020B0604020202020204" pitchFamily="34" charset="0"/>
              </a:rPr>
              <a:t>מימין</a:t>
            </a:r>
            <a:r>
              <a:rPr lang="he-IL" sz="2400" b="1" dirty="0">
                <a:solidFill>
                  <a:srgbClr val="C00000"/>
                </a:solidFill>
                <a:latin typeface="Arial" panose="020B0604020202020204" pitchFamily="34" charset="0"/>
                <a:cs typeface="Arial" panose="020B0604020202020204" pitchFamily="34" charset="0"/>
              </a:rPr>
              <a:t>: ההתהפכות של המבנה עקב שילוב של השפעות צונאמי (כוחות זרימה צידית, כוח עילוי, כח מחץ עקב התנגשות סחופת (</a:t>
            </a:r>
            <a:r>
              <a:rPr lang="en-US" sz="2400" b="1" dirty="0">
                <a:solidFill>
                  <a:srgbClr val="C00000"/>
                </a:solidFill>
                <a:latin typeface="Arial" panose="020B0604020202020204" pitchFamily="34" charset="0"/>
                <a:cs typeface="Arial" panose="020B0604020202020204" pitchFamily="34" charset="0"/>
              </a:rPr>
              <a:t>debris</a:t>
            </a:r>
            <a:r>
              <a:rPr lang="he-IL" sz="2400" b="1" dirty="0">
                <a:solidFill>
                  <a:srgbClr val="C00000"/>
                </a:solidFill>
                <a:latin typeface="Arial" panose="020B0604020202020204" pitchFamily="34" charset="0"/>
                <a:cs typeface="Arial" panose="020B0604020202020204" pitchFamily="34" charset="0"/>
              </a:rPr>
              <a:t>), החלשת ביסוס). </a:t>
            </a:r>
            <a:endParaRPr lang="en-US" sz="2400" b="1" dirty="0">
              <a:solidFill>
                <a:srgbClr val="C00000"/>
              </a:solidFill>
              <a:latin typeface="Arial" panose="020B0604020202020204" pitchFamily="34" charset="0"/>
              <a:cs typeface="Arial" panose="020B0604020202020204" pitchFamily="34" charset="0"/>
            </a:endParaRPr>
          </a:p>
          <a:p>
            <a:pPr algn="r" rtl="1"/>
            <a:r>
              <a:rPr lang="he-IL" sz="2400" b="1" u="sng" dirty="0">
                <a:solidFill>
                  <a:srgbClr val="C00000"/>
                </a:solidFill>
                <a:latin typeface="Arial" panose="020B0604020202020204" pitchFamily="34" charset="0"/>
                <a:cs typeface="Arial" panose="020B0604020202020204" pitchFamily="34" charset="0"/>
              </a:rPr>
              <a:t>משמאל</a:t>
            </a:r>
            <a:r>
              <a:rPr lang="he-IL" sz="2400" b="1" dirty="0">
                <a:solidFill>
                  <a:srgbClr val="C00000"/>
                </a:solidFill>
                <a:latin typeface="Arial" panose="020B0604020202020204" pitchFamily="34" charset="0"/>
                <a:cs typeface="Arial" panose="020B0604020202020204" pitchFamily="34" charset="0"/>
              </a:rPr>
              <a:t>: חתירה תחת הביסוס בפינות המבנה.</a:t>
            </a:r>
            <a:endParaRPr lang="en-GB"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541230"/>
      </p:ext>
    </p:extLst>
  </p:cSld>
  <p:clrMapOvr>
    <a:masterClrMapping/>
  </p:clrMapOvr>
  <mc:AlternateContent xmlns:mc="http://schemas.openxmlformats.org/markup-compatibility/2006" xmlns:p14="http://schemas.microsoft.com/office/powerpoint/2010/main">
    <mc:Choice Requires="p14">
      <p:transition spd="slow" p14:dur="2000" advTm="22555"/>
    </mc:Choice>
    <mc:Fallback xmlns="">
      <p:transition spd="slow" advTm="2255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D7346B-018B-462C-8C80-3CC1D040B7B7}"/>
              </a:ext>
            </a:extLst>
          </p:cNvPr>
          <p:cNvSpPr/>
          <p:nvPr/>
        </p:nvSpPr>
        <p:spPr>
          <a:xfrm>
            <a:off x="854150" y="5357617"/>
            <a:ext cx="10364531" cy="954107"/>
          </a:xfrm>
          <a:prstGeom prst="rect">
            <a:avLst/>
          </a:prstGeom>
        </p:spPr>
        <p:txBody>
          <a:bodyPr wrap="square">
            <a:spAutoFit/>
          </a:bodyPr>
          <a:lstStyle/>
          <a:p>
            <a:pPr algn="ctr" rtl="1"/>
            <a:r>
              <a:rPr lang="en-GB" sz="2800" b="1" dirty="0">
                <a:solidFill>
                  <a:srgbClr val="002060"/>
                </a:solidFill>
                <a:latin typeface="Arial" panose="020B0604020202020204" pitchFamily="34" charset="0"/>
                <a:cs typeface="Arial" panose="020B0604020202020204" pitchFamily="34" charset="0"/>
              </a:rPr>
              <a:t> </a:t>
            </a:r>
            <a:r>
              <a:rPr lang="he-IL" sz="2800" b="1" dirty="0">
                <a:solidFill>
                  <a:srgbClr val="002060"/>
                </a:solidFill>
                <a:latin typeface="Arial" panose="020B0604020202020204" pitchFamily="34" charset="0"/>
                <a:cs typeface="Arial" panose="020B0604020202020204" pitchFamily="34" charset="0"/>
              </a:rPr>
              <a:t>אוניות וסירות שקרעו את רתוקותיהם ונסחפו עם הצונאמי</a:t>
            </a:r>
          </a:p>
          <a:p>
            <a:pPr algn="ctr" rtl="1"/>
            <a:r>
              <a:rPr lang="he-IL" sz="2800" b="1" dirty="0">
                <a:solidFill>
                  <a:srgbClr val="002060"/>
                </a:solidFill>
                <a:latin typeface="Arial" panose="020B0604020202020204" pitchFamily="34" charset="0"/>
                <a:cs typeface="Arial" panose="020B0604020202020204" pitchFamily="34" charset="0"/>
              </a:rPr>
              <a:t> יוצרים פסולת צפה גדולה שעלולה לגרום נזקים למבנים </a:t>
            </a:r>
            <a:endParaRPr lang="en-GB" sz="2800" b="1" dirty="0">
              <a:solidFill>
                <a:srgbClr val="00206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58D62A5-B8C4-4E35-9931-BA962E1CAB36}"/>
              </a:ext>
            </a:extLst>
          </p:cNvPr>
          <p:cNvPicPr>
            <a:picLocks noChangeAspect="1"/>
          </p:cNvPicPr>
          <p:nvPr/>
        </p:nvPicPr>
        <p:blipFill>
          <a:blip r:embed="rId2"/>
          <a:stretch>
            <a:fillRect/>
          </a:stretch>
        </p:blipFill>
        <p:spPr>
          <a:xfrm>
            <a:off x="65314" y="1218160"/>
            <a:ext cx="5920448" cy="4139456"/>
          </a:xfrm>
          <a:prstGeom prst="rect">
            <a:avLst/>
          </a:prstGeom>
        </p:spPr>
      </p:pic>
      <p:pic>
        <p:nvPicPr>
          <p:cNvPr id="10" name="Picture 9">
            <a:extLst>
              <a:ext uri="{FF2B5EF4-FFF2-40B4-BE49-F238E27FC236}">
                <a16:creationId xmlns:a16="http://schemas.microsoft.com/office/drawing/2014/main" id="{814DAACC-545C-40E1-AD28-8E97F9303E95}"/>
              </a:ext>
            </a:extLst>
          </p:cNvPr>
          <p:cNvPicPr>
            <a:picLocks noChangeAspect="1"/>
          </p:cNvPicPr>
          <p:nvPr/>
        </p:nvPicPr>
        <p:blipFill>
          <a:blip r:embed="rId3"/>
          <a:stretch>
            <a:fillRect/>
          </a:stretch>
        </p:blipFill>
        <p:spPr>
          <a:xfrm>
            <a:off x="6206240" y="1218160"/>
            <a:ext cx="5920446" cy="4139456"/>
          </a:xfrm>
          <a:prstGeom prst="rect">
            <a:avLst/>
          </a:prstGeom>
        </p:spPr>
      </p:pic>
    </p:spTree>
    <p:extLst>
      <p:ext uri="{BB962C8B-B14F-4D97-AF65-F5344CB8AC3E}">
        <p14:creationId xmlns:p14="http://schemas.microsoft.com/office/powerpoint/2010/main" val="3923868442"/>
      </p:ext>
    </p:extLst>
  </p:cSld>
  <p:clrMapOvr>
    <a:masterClrMapping/>
  </p:clrMapOvr>
  <mc:AlternateContent xmlns:mc="http://schemas.openxmlformats.org/markup-compatibility/2006" xmlns:p14="http://schemas.microsoft.com/office/powerpoint/2010/main">
    <mc:Choice Requires="p14">
      <p:transition spd="slow" p14:dur="2000" advTm="12689"/>
    </mc:Choice>
    <mc:Fallback xmlns="">
      <p:transition spd="slow" advTm="1268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1"/>
          <p:cNvSpPr txBox="1">
            <a:spLocks/>
          </p:cNvSpPr>
          <p:nvPr/>
        </p:nvSpPr>
        <p:spPr>
          <a:xfrm>
            <a:off x="0" y="453903"/>
            <a:ext cx="12192000" cy="788301"/>
          </a:xfrm>
          <a:prstGeom prst="rect">
            <a:avLst/>
          </a:prstGeom>
          <a:noFill/>
          <a:ln>
            <a:noFill/>
          </a:ln>
          <a:effectLst>
            <a:innerShdw blurRad="114300">
              <a:prstClr val="black"/>
            </a:innerShdw>
          </a:effectLst>
        </p:spPr>
        <p:style>
          <a:lnRef idx="2">
            <a:schemeClr val="accent5">
              <a:shade val="50000"/>
            </a:schemeClr>
          </a:lnRef>
          <a:fillRef idx="1">
            <a:schemeClr val="accent5"/>
          </a:fillRef>
          <a:effectRef idx="0">
            <a:schemeClr val="accent5"/>
          </a:effectRef>
          <a:fontRef idx="minor">
            <a:schemeClr val="lt1"/>
          </a:fontRef>
        </p:style>
        <p:txBody>
          <a:bodyPr anchor="ctr">
            <a:noAutofit/>
          </a:bodyPr>
          <a:lstStyle>
            <a:lvl1pPr algn="ctr" rtl="1" eaLnBrk="0" fontAlgn="base" hangingPunct="0">
              <a:spcBef>
                <a:spcPct val="0"/>
              </a:spcBef>
              <a:spcAft>
                <a:spcPct val="0"/>
              </a:spcAft>
              <a:defRPr sz="4400" kern="1200">
                <a:solidFill>
                  <a:schemeClr val="lt1"/>
                </a:solidFill>
                <a:latin typeface="+mn-lt"/>
                <a:ea typeface="+mn-ea"/>
                <a:cs typeface="+mn-cs"/>
              </a:defRPr>
            </a:lvl1pPr>
            <a:lvl2pPr algn="ctr" rtl="1" eaLnBrk="0" fontAlgn="base" hangingPunct="0">
              <a:spcBef>
                <a:spcPct val="0"/>
              </a:spcBef>
              <a:spcAft>
                <a:spcPct val="0"/>
              </a:spcAft>
              <a:defRPr sz="4400">
                <a:solidFill>
                  <a:schemeClr val="lt1"/>
                </a:solidFill>
                <a:latin typeface="+mn-lt"/>
                <a:ea typeface="+mn-ea"/>
                <a:cs typeface="+mn-cs"/>
              </a:defRPr>
            </a:lvl2pPr>
            <a:lvl3pPr algn="ctr" rtl="1" eaLnBrk="0" fontAlgn="base" hangingPunct="0">
              <a:spcBef>
                <a:spcPct val="0"/>
              </a:spcBef>
              <a:spcAft>
                <a:spcPct val="0"/>
              </a:spcAft>
              <a:defRPr sz="4400">
                <a:solidFill>
                  <a:schemeClr val="lt1"/>
                </a:solidFill>
                <a:latin typeface="+mn-lt"/>
                <a:ea typeface="+mn-ea"/>
                <a:cs typeface="+mn-cs"/>
              </a:defRPr>
            </a:lvl3pPr>
            <a:lvl4pPr algn="ctr" rtl="1" eaLnBrk="0" fontAlgn="base" hangingPunct="0">
              <a:spcBef>
                <a:spcPct val="0"/>
              </a:spcBef>
              <a:spcAft>
                <a:spcPct val="0"/>
              </a:spcAft>
              <a:defRPr sz="4400">
                <a:solidFill>
                  <a:schemeClr val="lt1"/>
                </a:solidFill>
                <a:latin typeface="+mn-lt"/>
                <a:ea typeface="+mn-ea"/>
                <a:cs typeface="+mn-cs"/>
              </a:defRPr>
            </a:lvl4pPr>
            <a:lvl5pPr algn="ctr" rtl="1" eaLnBrk="0" fontAlgn="base" hangingPunct="0">
              <a:spcBef>
                <a:spcPct val="0"/>
              </a:spcBef>
              <a:spcAft>
                <a:spcPct val="0"/>
              </a:spcAft>
              <a:defRPr sz="4400">
                <a:solidFill>
                  <a:schemeClr val="lt1"/>
                </a:solidFill>
                <a:latin typeface="+mn-lt"/>
                <a:ea typeface="+mn-ea"/>
                <a:cs typeface="+mn-cs"/>
              </a:defRPr>
            </a:lvl5pPr>
            <a:lvl6pPr marL="457200" algn="ctr" rtl="1" fontAlgn="base">
              <a:spcBef>
                <a:spcPct val="0"/>
              </a:spcBef>
              <a:spcAft>
                <a:spcPct val="0"/>
              </a:spcAft>
              <a:defRPr sz="4400">
                <a:solidFill>
                  <a:schemeClr val="lt1"/>
                </a:solidFill>
                <a:latin typeface="+mn-lt"/>
                <a:ea typeface="+mn-ea"/>
                <a:cs typeface="+mn-cs"/>
              </a:defRPr>
            </a:lvl6pPr>
            <a:lvl7pPr marL="914400" algn="ctr" rtl="1" fontAlgn="base">
              <a:spcBef>
                <a:spcPct val="0"/>
              </a:spcBef>
              <a:spcAft>
                <a:spcPct val="0"/>
              </a:spcAft>
              <a:defRPr sz="4400">
                <a:solidFill>
                  <a:schemeClr val="lt1"/>
                </a:solidFill>
                <a:latin typeface="+mn-lt"/>
                <a:ea typeface="+mn-ea"/>
                <a:cs typeface="+mn-cs"/>
              </a:defRPr>
            </a:lvl7pPr>
            <a:lvl8pPr marL="1371600" algn="ctr" rtl="1" fontAlgn="base">
              <a:spcBef>
                <a:spcPct val="0"/>
              </a:spcBef>
              <a:spcAft>
                <a:spcPct val="0"/>
              </a:spcAft>
              <a:defRPr sz="4400">
                <a:solidFill>
                  <a:schemeClr val="lt1"/>
                </a:solidFill>
                <a:latin typeface="+mn-lt"/>
                <a:ea typeface="+mn-ea"/>
                <a:cs typeface="+mn-cs"/>
              </a:defRPr>
            </a:lvl8pPr>
            <a:lvl9pPr marL="1828800" algn="ctr" rtl="1" fontAlgn="base">
              <a:spcBef>
                <a:spcPct val="0"/>
              </a:spcBef>
              <a:spcAft>
                <a:spcPct val="0"/>
              </a:spcAft>
              <a:defRPr sz="4400">
                <a:solidFill>
                  <a:schemeClr val="lt1"/>
                </a:solidFill>
                <a:latin typeface="+mn-lt"/>
                <a:ea typeface="+mn-ea"/>
                <a:cs typeface="+mn-cs"/>
              </a:defRPr>
            </a:lvl9pPr>
          </a:lstStyle>
          <a:p>
            <a:pPr>
              <a:spcBef>
                <a:spcPts val="600"/>
              </a:spcBef>
            </a:pPr>
            <a:r>
              <a:rPr lang="he-IL" sz="3200" b="1" dirty="0">
                <a:solidFill>
                  <a:srgbClr val="C00000"/>
                </a:solidFill>
                <a:effectLst>
                  <a:outerShdw blurRad="38100" dist="38100" dir="2700000" algn="tl">
                    <a:srgbClr val="000000">
                      <a:alpha val="43137"/>
                    </a:srgbClr>
                  </a:outerShdw>
                </a:effectLst>
              </a:rPr>
              <a:t>דוגמאות של מבני תשתית בישראל הנמצאים בסיכון לפגיעה מצונאמי</a:t>
            </a:r>
            <a:endParaRPr lang="en-US" sz="3200" b="1" dirty="0">
              <a:solidFill>
                <a:srgbClr val="C00000"/>
              </a:solidFill>
              <a:effectLst>
                <a:outerShdw blurRad="38100" dist="38100" dir="2700000" algn="tl">
                  <a:srgbClr val="000000">
                    <a:alpha val="43137"/>
                  </a:srgbClr>
                </a:outerShdw>
              </a:effectLst>
              <a:latin typeface="David" pitchFamily="34" charset="-79"/>
              <a:cs typeface="David" pitchFamily="34" charset="-79"/>
            </a:endParaRPr>
          </a:p>
        </p:txBody>
      </p:sp>
      <p:sp>
        <p:nvSpPr>
          <p:cNvPr id="9" name="TextBox 8">
            <a:extLst>
              <a:ext uri="{FF2B5EF4-FFF2-40B4-BE49-F238E27FC236}">
                <a16:creationId xmlns:a16="http://schemas.microsoft.com/office/drawing/2014/main" id="{63AEDA27-D03F-414F-B1FD-067CEB30AD1F}"/>
              </a:ext>
            </a:extLst>
          </p:cNvPr>
          <p:cNvSpPr txBox="1"/>
          <p:nvPr/>
        </p:nvSpPr>
        <p:spPr>
          <a:xfrm>
            <a:off x="562712" y="1242204"/>
            <a:ext cx="10834777" cy="5193409"/>
          </a:xfrm>
          <a:prstGeom prst="rect">
            <a:avLst/>
          </a:prstGeom>
          <a:noFill/>
        </p:spPr>
        <p:txBody>
          <a:bodyPr wrap="square" rtlCol="0">
            <a:spAutoFit/>
          </a:bodyPr>
          <a:lstStyle/>
          <a:p>
            <a:pPr marL="457200" indent="-457200" algn="r" rtl="1">
              <a:lnSpc>
                <a:spcPct val="150000"/>
              </a:lnSpc>
              <a:buFont typeface="Wingdings" panose="05000000000000000000" pitchFamily="2" charset="2"/>
              <a:buChar char="q"/>
            </a:pPr>
            <a:r>
              <a:rPr lang="he-IL" sz="2800" b="1" dirty="0">
                <a:solidFill>
                  <a:srgbClr val="0000FF"/>
                </a:solidFill>
              </a:rPr>
              <a:t>הפסקת אספקת מי קירור לטורבינות תחנות הכוח החופיות שעלולה לגרום למחסור בחשמל למשך שנה ויותר</a:t>
            </a:r>
            <a:endParaRPr lang="en-US" sz="2800" b="1" dirty="0">
              <a:solidFill>
                <a:srgbClr val="0000FF"/>
              </a:solidFill>
            </a:endParaRPr>
          </a:p>
          <a:p>
            <a:pPr marL="457200" indent="-457200" algn="r" rtl="1">
              <a:lnSpc>
                <a:spcPct val="150000"/>
              </a:lnSpc>
              <a:buFont typeface="Wingdings" panose="05000000000000000000" pitchFamily="2" charset="2"/>
              <a:buChar char="q"/>
            </a:pPr>
            <a:r>
              <a:rPr lang="he-IL" sz="2800" b="1" dirty="0">
                <a:solidFill>
                  <a:srgbClr val="0000FF"/>
                </a:solidFill>
              </a:rPr>
              <a:t>פגיעה עד הרס של מוצאי ניקוז ולצנרת על קרקעית או קבורה לא עמוק בקרקעית הים</a:t>
            </a:r>
            <a:endParaRPr lang="en-US" sz="2800" b="1" dirty="0">
              <a:solidFill>
                <a:srgbClr val="0000FF"/>
              </a:solidFill>
            </a:endParaRPr>
          </a:p>
          <a:p>
            <a:pPr marL="457200" indent="-457200" algn="r" rtl="1">
              <a:lnSpc>
                <a:spcPct val="150000"/>
              </a:lnSpc>
              <a:buFont typeface="Wingdings" panose="05000000000000000000" pitchFamily="2" charset="2"/>
              <a:buChar char="q"/>
            </a:pPr>
            <a:r>
              <a:rPr lang="he-IL" sz="2800" b="1" dirty="0">
                <a:solidFill>
                  <a:srgbClr val="0000FF"/>
                </a:solidFill>
              </a:rPr>
              <a:t>פגיעה במבנים ברצועה החופית ובים עד קו עומק 50 מ' בקרוב</a:t>
            </a:r>
            <a:endParaRPr lang="en-US" sz="2800" b="1" dirty="0">
              <a:solidFill>
                <a:srgbClr val="0000FF"/>
              </a:solidFill>
            </a:endParaRPr>
          </a:p>
          <a:p>
            <a:pPr marL="457200" indent="-457200" algn="r" rtl="1">
              <a:lnSpc>
                <a:spcPct val="150000"/>
              </a:lnSpc>
              <a:buFont typeface="Wingdings" panose="05000000000000000000" pitchFamily="2" charset="2"/>
              <a:buChar char="q"/>
            </a:pPr>
            <a:r>
              <a:rPr lang="he-IL" sz="2800" b="1" dirty="0">
                <a:solidFill>
                  <a:srgbClr val="0000FF"/>
                </a:solidFill>
              </a:rPr>
              <a:t>פגיעה בגשרים שבאזור החוף</a:t>
            </a:r>
            <a:endParaRPr lang="en-US" sz="2800" b="1" dirty="0">
              <a:solidFill>
                <a:srgbClr val="0000FF"/>
              </a:solidFill>
            </a:endParaRPr>
          </a:p>
          <a:p>
            <a:pPr marL="457200" indent="-457200" algn="r" rtl="1">
              <a:lnSpc>
                <a:spcPct val="150000"/>
              </a:lnSpc>
              <a:buFont typeface="Wingdings" panose="05000000000000000000" pitchFamily="2" charset="2"/>
              <a:buChar char="q"/>
            </a:pPr>
            <a:r>
              <a:rPr lang="he-IL" sz="2800" b="1" dirty="0">
                <a:solidFill>
                  <a:srgbClr val="0000FF"/>
                </a:solidFill>
              </a:rPr>
              <a:t>פגיעה בנמלים, במרינות ותכולתם</a:t>
            </a:r>
            <a:endParaRPr lang="en-US" sz="2800" b="1" dirty="0">
              <a:solidFill>
                <a:srgbClr val="0000FF"/>
              </a:solidFill>
            </a:endParaRPr>
          </a:p>
          <a:p>
            <a:pPr marL="457200" indent="-457200" algn="r" rtl="1">
              <a:lnSpc>
                <a:spcPct val="150000"/>
              </a:lnSpc>
              <a:buFont typeface="Wingdings" panose="05000000000000000000" pitchFamily="2" charset="2"/>
              <a:buChar char="q"/>
            </a:pPr>
            <a:r>
              <a:rPr lang="he-IL" sz="2800" b="1" dirty="0">
                <a:solidFill>
                  <a:srgbClr val="0000FF"/>
                </a:solidFill>
              </a:rPr>
              <a:t>הסטת מכלי דלק </a:t>
            </a:r>
            <a:r>
              <a:rPr lang="he-IL" sz="2800" b="1" dirty="0" err="1">
                <a:solidFill>
                  <a:srgbClr val="0000FF"/>
                </a:solidFill>
              </a:rPr>
              <a:t>וחומ"ס</a:t>
            </a:r>
            <a:r>
              <a:rPr lang="he-IL" sz="2800" b="1" dirty="0">
                <a:solidFill>
                  <a:srgbClr val="0000FF"/>
                </a:solidFill>
              </a:rPr>
              <a:t> וגרימת שריפות ואירועי חומ"ס</a:t>
            </a:r>
            <a:endParaRPr lang="en-US" sz="2800" b="1" dirty="0">
              <a:solidFill>
                <a:srgbClr val="0000FF"/>
              </a:solidFill>
            </a:endParaRPr>
          </a:p>
        </p:txBody>
      </p:sp>
    </p:spTree>
    <p:custDataLst>
      <p:tags r:id="rId1"/>
    </p:custDataLst>
    <p:extLst>
      <p:ext uri="{BB962C8B-B14F-4D97-AF65-F5344CB8AC3E}">
        <p14:creationId xmlns:p14="http://schemas.microsoft.com/office/powerpoint/2010/main" val="3443189975"/>
      </p:ext>
    </p:extLst>
  </p:cSld>
  <p:clrMapOvr>
    <a:masterClrMapping/>
  </p:clrMapOvr>
  <mc:AlternateContent xmlns:mc="http://schemas.openxmlformats.org/markup-compatibility/2006" xmlns:p14="http://schemas.microsoft.com/office/powerpoint/2010/main">
    <mc:Choice Requires="p14">
      <p:transition spd="slow" p14:dur="2000" advTm="49380"/>
    </mc:Choice>
    <mc:Fallback xmlns="">
      <p:transition spd="slow" advTm="493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subTnLst>
                                    <p:animClr clrSpc="rgb" dir="cw">
                                      <p:cBhvr override="childStyle">
                                        <p:cTn dur="1" fill="hold" display="0" masterRel="nextClick" afterEffect="1"/>
                                        <p:tgtEl>
                                          <p:spTgt spid="9">
                                            <p:txEl>
                                              <p:pRg st="0" end="0"/>
                                            </p:txEl>
                                          </p:spTgt>
                                        </p:tgtEl>
                                        <p:attrNameLst>
                                          <p:attrName>ppt_c</p:attrName>
                                        </p:attrNameLst>
                                      </p:cBhvr>
                                      <p:to>
                                        <a:schemeClr val="tx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subTnLst>
                                    <p:animClr clrSpc="rgb" dir="cw">
                                      <p:cBhvr override="childStyle">
                                        <p:cTn dur="1" fill="hold" display="0" masterRel="nextClick" afterEffect="1"/>
                                        <p:tgtEl>
                                          <p:spTgt spid="9">
                                            <p:txEl>
                                              <p:pRg st="1" end="1"/>
                                            </p:txEl>
                                          </p:spTgt>
                                        </p:tgtEl>
                                        <p:attrNameLst>
                                          <p:attrName>ppt_c</p:attrName>
                                        </p:attrNameLst>
                                      </p:cBhvr>
                                      <p:to>
                                        <a:schemeClr val="tx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subTnLst>
                                    <p:animClr clrSpc="rgb" dir="cw">
                                      <p:cBhvr override="childStyle">
                                        <p:cTn dur="1" fill="hold" display="0" masterRel="nextClick" afterEffect="1"/>
                                        <p:tgtEl>
                                          <p:spTgt spid="9">
                                            <p:txEl>
                                              <p:pRg st="2" end="2"/>
                                            </p:txEl>
                                          </p:spTgt>
                                        </p:tgtEl>
                                        <p:attrNameLst>
                                          <p:attrName>ppt_c</p:attrName>
                                        </p:attrNameLst>
                                      </p:cBhvr>
                                      <p:to>
                                        <a:schemeClr val="tx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subTnLst>
                                    <p:animClr clrSpc="rgb" dir="cw">
                                      <p:cBhvr override="childStyle">
                                        <p:cTn dur="1" fill="hold" display="0" masterRel="nextClick" afterEffect="1"/>
                                        <p:tgtEl>
                                          <p:spTgt spid="9">
                                            <p:txEl>
                                              <p:pRg st="3" end="3"/>
                                            </p:txEl>
                                          </p:spTgt>
                                        </p:tgtEl>
                                        <p:attrNameLst>
                                          <p:attrName>ppt_c</p:attrName>
                                        </p:attrNameLst>
                                      </p:cBhvr>
                                      <p:to>
                                        <a:schemeClr val="tx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subTnLst>
                                    <p:animClr clrSpc="rgb" dir="cw">
                                      <p:cBhvr override="childStyle">
                                        <p:cTn dur="1" fill="hold" display="0" masterRel="nextClick" afterEffect="1"/>
                                        <p:tgtEl>
                                          <p:spTgt spid="9">
                                            <p:txEl>
                                              <p:pRg st="4" end="4"/>
                                            </p:txEl>
                                          </p:spTgt>
                                        </p:tgtEl>
                                        <p:attrNameLst>
                                          <p:attrName>ppt_c</p:attrName>
                                        </p:attrNameLst>
                                      </p:cBhvr>
                                      <p:to>
                                        <a:schemeClr val="tx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subTnLst>
                                    <p:animClr clrSpc="rgb" dir="cw">
                                      <p:cBhvr override="childStyle">
                                        <p:cTn dur="1" fill="hold" display="0" masterRel="nextClick" afterEffect="1"/>
                                        <p:tgtEl>
                                          <p:spTgt spid="9">
                                            <p:txEl>
                                              <p:pRg st="5" end="5"/>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4414" y="1624109"/>
            <a:ext cx="11223171" cy="4508607"/>
          </a:xfrm>
          <a:prstGeom prst="rect">
            <a:avLst/>
          </a:prstGeom>
          <a:noFill/>
        </p:spPr>
        <p:txBody>
          <a:bodyPr wrap="square" rtlCol="0">
            <a:spAutoFit/>
          </a:bodyPr>
          <a:lstStyle/>
          <a:p>
            <a:pPr marL="457200" indent="-457200" algn="r" rtl="1">
              <a:buSzPct val="113000"/>
              <a:buFont typeface="Wingdings" panose="05000000000000000000" pitchFamily="2" charset="2"/>
              <a:buChar char="q"/>
            </a:pPr>
            <a:r>
              <a:rPr lang="he-IL" sz="2800" b="1" dirty="0">
                <a:solidFill>
                  <a:srgbClr val="993300"/>
                </a:solidFill>
                <a:effectLst>
                  <a:outerShdw blurRad="38100" dist="38100" dir="2700000" algn="tl">
                    <a:srgbClr val="000000">
                      <a:alpha val="43137"/>
                    </a:srgbClr>
                  </a:outerShdw>
                </a:effectLst>
              </a:rPr>
              <a:t>אפיון הסיכונים לחוף הישראלי מפעילות טקטונית (גלי צונאמי</a:t>
            </a:r>
            <a:r>
              <a:rPr lang="ro-RO" sz="2800" b="1" dirty="0">
                <a:solidFill>
                  <a:srgbClr val="993300"/>
                </a:solidFill>
                <a:effectLst>
                  <a:outerShdw blurRad="38100" dist="38100" dir="2700000" algn="tl">
                    <a:srgbClr val="000000">
                      <a:alpha val="43137"/>
                    </a:srgbClr>
                  </a:outerShdw>
                </a:effectLst>
              </a:rPr>
              <a:t> </a:t>
            </a:r>
            <a:r>
              <a:rPr lang="he-IL" sz="2800" b="1" dirty="0">
                <a:solidFill>
                  <a:srgbClr val="993300"/>
                </a:solidFill>
                <a:effectLst>
                  <a:outerShdw blurRad="38100" dist="38100" dir="2700000" algn="tl">
                    <a:srgbClr val="000000">
                      <a:alpha val="43137"/>
                    </a:srgbClr>
                  </a:outerShdw>
                </a:effectLst>
              </a:rPr>
              <a:t>עקב רעידות אדמה או עקב גלישות קרקע במדרון מדף היבשת)</a:t>
            </a:r>
          </a:p>
          <a:p>
            <a:pPr marL="457200" indent="-457200" algn="r" rtl="1">
              <a:lnSpc>
                <a:spcPct val="200000"/>
              </a:lnSpc>
              <a:spcAft>
                <a:spcPts val="1800"/>
              </a:spcAft>
              <a:buSzPct val="113000"/>
              <a:buFont typeface="Wingdings" panose="05000000000000000000" pitchFamily="2" charset="2"/>
              <a:buChar char="q"/>
            </a:pPr>
            <a:r>
              <a:rPr lang="he-IL" sz="2800" b="1" dirty="0">
                <a:solidFill>
                  <a:srgbClr val="002060"/>
                </a:solidFill>
                <a:effectLst>
                  <a:outerShdw blurRad="38100" dist="38100" dir="2700000" algn="tl">
                    <a:srgbClr val="000000">
                      <a:alpha val="43137"/>
                    </a:srgbClr>
                  </a:outerShdw>
                </a:effectLst>
              </a:rPr>
              <a:t>פרק 6 החדש לעמידה בצונאמי בתקן </a:t>
            </a:r>
            <a:r>
              <a:rPr lang="en-US" sz="2800" b="1" dirty="0">
                <a:solidFill>
                  <a:srgbClr val="002060"/>
                </a:solidFill>
                <a:effectLst>
                  <a:outerShdw blurRad="38100" dist="38100" dir="2700000" algn="tl">
                    <a:srgbClr val="000000">
                      <a:alpha val="43137"/>
                    </a:srgbClr>
                  </a:outerShdw>
                </a:effectLst>
              </a:rPr>
              <a:t>ASCE/SEI 7-16</a:t>
            </a:r>
            <a:r>
              <a:rPr lang="he-IL" sz="2800" b="1" dirty="0">
                <a:solidFill>
                  <a:srgbClr val="002060"/>
                </a:solidFill>
                <a:effectLst>
                  <a:outerShdw blurRad="38100" dist="38100" dir="2700000" algn="tl">
                    <a:srgbClr val="000000">
                      <a:alpha val="43137"/>
                    </a:srgbClr>
                  </a:outerShdw>
                </a:effectLst>
              </a:rPr>
              <a:t> </a:t>
            </a:r>
          </a:p>
          <a:p>
            <a:pPr marL="457200" indent="-457200" algn="r" rtl="1">
              <a:buSzPct val="113000"/>
              <a:buFont typeface="Wingdings" panose="05000000000000000000" pitchFamily="2" charset="2"/>
              <a:buChar char="q"/>
            </a:pPr>
            <a:r>
              <a:rPr lang="he-IL" sz="2800" b="1" dirty="0">
                <a:solidFill>
                  <a:srgbClr val="C00000"/>
                </a:solidFill>
                <a:effectLst>
                  <a:outerShdw blurRad="38100" dist="38100" dir="2700000" algn="tl">
                    <a:srgbClr val="000000">
                      <a:alpha val="43137"/>
                    </a:srgbClr>
                  </a:outerShdw>
                </a:effectLst>
              </a:rPr>
              <a:t>סיווג מבנים המצריכים תכנון לעמידה בצונאמי וסוגי עומסים הנגרמים על ידי צונאמי או בגללו</a:t>
            </a:r>
          </a:p>
          <a:p>
            <a:pPr marL="457200" indent="-457200" algn="r" rtl="1">
              <a:lnSpc>
                <a:spcPct val="200000"/>
              </a:lnSpc>
              <a:buSzPct val="113000"/>
              <a:buFont typeface="Wingdings" panose="05000000000000000000" pitchFamily="2" charset="2"/>
              <a:buChar char="q"/>
            </a:pPr>
            <a:r>
              <a:rPr lang="he-IL" sz="2800" b="1" dirty="0">
                <a:solidFill>
                  <a:srgbClr val="00B050"/>
                </a:solidFill>
                <a:effectLst>
                  <a:outerShdw blurRad="38100" dist="38100" dir="2700000" algn="tl">
                    <a:srgbClr val="000000">
                      <a:alpha val="43137"/>
                    </a:srgbClr>
                  </a:outerShdw>
                </a:effectLst>
              </a:rPr>
              <a:t>תוכנית </a:t>
            </a:r>
            <a:r>
              <a:rPr lang="en-US" sz="2800" b="1" dirty="0">
                <a:solidFill>
                  <a:srgbClr val="00B050"/>
                </a:solidFill>
                <a:effectLst>
                  <a:outerShdw blurRad="38100" dist="38100" dir="2700000" algn="tl">
                    <a:srgbClr val="000000">
                      <a:alpha val="43137"/>
                    </a:srgbClr>
                  </a:outerShdw>
                </a:effectLst>
              </a:rPr>
              <a:t>TSUMAPS-NEAM</a:t>
            </a:r>
            <a:r>
              <a:rPr lang="he-IL" sz="2800" b="1" dirty="0">
                <a:solidFill>
                  <a:srgbClr val="00B050"/>
                </a:solidFill>
                <a:effectLst>
                  <a:outerShdw blurRad="38100" dist="38100" dir="2700000" algn="tl">
                    <a:srgbClr val="000000">
                      <a:alpha val="43137"/>
                    </a:srgbClr>
                  </a:outerShdw>
                </a:effectLst>
              </a:rPr>
              <a:t> ותוצריה לתכנון עמיד בצונאמי בישראל</a:t>
            </a:r>
          </a:p>
          <a:p>
            <a:pPr marL="457200" indent="-457200" algn="r" rtl="1">
              <a:lnSpc>
                <a:spcPct val="200000"/>
              </a:lnSpc>
              <a:buSzPct val="113000"/>
              <a:buFont typeface="Wingdings" panose="05000000000000000000" pitchFamily="2" charset="2"/>
              <a:buChar char="q"/>
            </a:pPr>
            <a:r>
              <a:rPr lang="he-IL" sz="2800" b="1" dirty="0">
                <a:solidFill>
                  <a:schemeClr val="accent3">
                    <a:lumMod val="75000"/>
                  </a:schemeClr>
                </a:solidFill>
                <a:effectLst>
                  <a:outerShdw blurRad="38100" dist="38100" dir="2700000" algn="tl">
                    <a:srgbClr val="000000">
                      <a:alpha val="43137"/>
                    </a:srgbClr>
                  </a:outerShdw>
                </a:effectLst>
              </a:rPr>
              <a:t>סיכום והמלצות</a:t>
            </a:r>
            <a:endParaRPr lang="en-US" sz="2800" b="1" dirty="0">
              <a:solidFill>
                <a:schemeClr val="accent3">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1524000" y="639724"/>
            <a:ext cx="9144000" cy="646331"/>
          </a:xfrm>
          <a:prstGeom prst="rect">
            <a:avLst/>
          </a:prstGeom>
          <a:noFill/>
        </p:spPr>
        <p:txBody>
          <a:bodyPr wrap="square" rtlCol="0">
            <a:spAutoFit/>
          </a:bodyPr>
          <a:lstStyle/>
          <a:p>
            <a:pPr algn="ctr" rtl="1"/>
            <a:r>
              <a:rPr lang="he-IL" sz="3600" b="1" dirty="0">
                <a:solidFill>
                  <a:srgbClr val="FF0000"/>
                </a:solidFill>
                <a:effectLst>
                  <a:outerShdw blurRad="38100" dist="38100" dir="2700000" algn="tl">
                    <a:srgbClr val="000000">
                      <a:alpha val="43137"/>
                    </a:srgbClr>
                  </a:outerShdw>
                </a:effectLst>
              </a:rPr>
              <a:t>מבנה ההרצאה</a:t>
            </a:r>
            <a:endParaRPr lang="en-US" sz="3600" b="1" dirty="0">
              <a:solidFill>
                <a:srgbClr val="FF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803844715"/>
      </p:ext>
    </p:extLst>
  </p:cSld>
  <p:clrMapOvr>
    <a:masterClrMapping/>
  </p:clrMapOvr>
  <mc:AlternateContent xmlns:mc="http://schemas.openxmlformats.org/markup-compatibility/2006" xmlns:p14="http://schemas.microsoft.com/office/powerpoint/2010/main">
    <mc:Choice Requires="p14">
      <p:transition spd="slow" p14:dur="2000" advTm="43708"/>
    </mc:Choice>
    <mc:Fallback xmlns="">
      <p:transition spd="slow" advTm="437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1"/>
          <p:cNvSpPr txBox="1">
            <a:spLocks/>
          </p:cNvSpPr>
          <p:nvPr/>
        </p:nvSpPr>
        <p:spPr>
          <a:xfrm>
            <a:off x="0" y="411213"/>
            <a:ext cx="12192000" cy="649288"/>
          </a:xfrm>
          <a:prstGeom prst="rect">
            <a:avLst/>
          </a:prstGeom>
          <a:noFill/>
          <a:ln>
            <a:noFill/>
          </a:ln>
          <a:effectLst>
            <a:innerShdw blurRad="114300">
              <a:prstClr val="black"/>
            </a:innerShdw>
          </a:effectLst>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lvl1pPr algn="ctr" rtl="1" eaLnBrk="0" fontAlgn="base" hangingPunct="0">
              <a:spcBef>
                <a:spcPct val="0"/>
              </a:spcBef>
              <a:spcAft>
                <a:spcPct val="0"/>
              </a:spcAft>
              <a:defRPr sz="4400" kern="1200">
                <a:solidFill>
                  <a:schemeClr val="lt1"/>
                </a:solidFill>
                <a:latin typeface="+mn-lt"/>
                <a:ea typeface="+mn-ea"/>
                <a:cs typeface="+mn-cs"/>
              </a:defRPr>
            </a:lvl1pPr>
            <a:lvl2pPr algn="ctr" rtl="1" eaLnBrk="0" fontAlgn="base" hangingPunct="0">
              <a:spcBef>
                <a:spcPct val="0"/>
              </a:spcBef>
              <a:spcAft>
                <a:spcPct val="0"/>
              </a:spcAft>
              <a:defRPr sz="4400">
                <a:solidFill>
                  <a:schemeClr val="lt1"/>
                </a:solidFill>
                <a:latin typeface="+mn-lt"/>
                <a:ea typeface="+mn-ea"/>
                <a:cs typeface="+mn-cs"/>
              </a:defRPr>
            </a:lvl2pPr>
            <a:lvl3pPr algn="ctr" rtl="1" eaLnBrk="0" fontAlgn="base" hangingPunct="0">
              <a:spcBef>
                <a:spcPct val="0"/>
              </a:spcBef>
              <a:spcAft>
                <a:spcPct val="0"/>
              </a:spcAft>
              <a:defRPr sz="4400">
                <a:solidFill>
                  <a:schemeClr val="lt1"/>
                </a:solidFill>
                <a:latin typeface="+mn-lt"/>
                <a:ea typeface="+mn-ea"/>
                <a:cs typeface="+mn-cs"/>
              </a:defRPr>
            </a:lvl3pPr>
            <a:lvl4pPr algn="ctr" rtl="1" eaLnBrk="0" fontAlgn="base" hangingPunct="0">
              <a:spcBef>
                <a:spcPct val="0"/>
              </a:spcBef>
              <a:spcAft>
                <a:spcPct val="0"/>
              </a:spcAft>
              <a:defRPr sz="4400">
                <a:solidFill>
                  <a:schemeClr val="lt1"/>
                </a:solidFill>
                <a:latin typeface="+mn-lt"/>
                <a:ea typeface="+mn-ea"/>
                <a:cs typeface="+mn-cs"/>
              </a:defRPr>
            </a:lvl4pPr>
            <a:lvl5pPr algn="ctr" rtl="1" eaLnBrk="0" fontAlgn="base" hangingPunct="0">
              <a:spcBef>
                <a:spcPct val="0"/>
              </a:spcBef>
              <a:spcAft>
                <a:spcPct val="0"/>
              </a:spcAft>
              <a:defRPr sz="4400">
                <a:solidFill>
                  <a:schemeClr val="lt1"/>
                </a:solidFill>
                <a:latin typeface="+mn-lt"/>
                <a:ea typeface="+mn-ea"/>
                <a:cs typeface="+mn-cs"/>
              </a:defRPr>
            </a:lvl5pPr>
            <a:lvl6pPr marL="457200" algn="ctr" rtl="1" fontAlgn="base">
              <a:spcBef>
                <a:spcPct val="0"/>
              </a:spcBef>
              <a:spcAft>
                <a:spcPct val="0"/>
              </a:spcAft>
              <a:defRPr sz="4400">
                <a:solidFill>
                  <a:schemeClr val="lt1"/>
                </a:solidFill>
                <a:latin typeface="+mn-lt"/>
                <a:ea typeface="+mn-ea"/>
                <a:cs typeface="+mn-cs"/>
              </a:defRPr>
            </a:lvl6pPr>
            <a:lvl7pPr marL="914400" algn="ctr" rtl="1" fontAlgn="base">
              <a:spcBef>
                <a:spcPct val="0"/>
              </a:spcBef>
              <a:spcAft>
                <a:spcPct val="0"/>
              </a:spcAft>
              <a:defRPr sz="4400">
                <a:solidFill>
                  <a:schemeClr val="lt1"/>
                </a:solidFill>
                <a:latin typeface="+mn-lt"/>
                <a:ea typeface="+mn-ea"/>
                <a:cs typeface="+mn-cs"/>
              </a:defRPr>
            </a:lvl7pPr>
            <a:lvl8pPr marL="1371600" algn="ctr" rtl="1" fontAlgn="base">
              <a:spcBef>
                <a:spcPct val="0"/>
              </a:spcBef>
              <a:spcAft>
                <a:spcPct val="0"/>
              </a:spcAft>
              <a:defRPr sz="4400">
                <a:solidFill>
                  <a:schemeClr val="lt1"/>
                </a:solidFill>
                <a:latin typeface="+mn-lt"/>
                <a:ea typeface="+mn-ea"/>
                <a:cs typeface="+mn-cs"/>
              </a:defRPr>
            </a:lvl8pPr>
            <a:lvl9pPr marL="1828800" algn="ctr" rtl="1" fontAlgn="base">
              <a:spcBef>
                <a:spcPct val="0"/>
              </a:spcBef>
              <a:spcAft>
                <a:spcPct val="0"/>
              </a:spcAft>
              <a:defRPr sz="4400">
                <a:solidFill>
                  <a:schemeClr val="lt1"/>
                </a:solidFill>
                <a:latin typeface="+mn-lt"/>
                <a:ea typeface="+mn-ea"/>
                <a:cs typeface="+mn-cs"/>
              </a:defRPr>
            </a:lvl9pPr>
          </a:lstStyle>
          <a:p>
            <a:pPr>
              <a:spcBef>
                <a:spcPts val="600"/>
              </a:spcBef>
            </a:pPr>
            <a:r>
              <a:rPr kumimoji="1" lang="he-IL" altLang="zh-CN" sz="2800" b="1" dirty="0">
                <a:solidFill>
                  <a:srgbClr val="C00000"/>
                </a:solidFill>
                <a:effectLst>
                  <a:outerShdw blurRad="38100" dist="38100" dir="2700000" algn="tl">
                    <a:srgbClr val="000000">
                      <a:alpha val="43137"/>
                    </a:srgbClr>
                  </a:outerShdw>
                </a:effectLst>
                <a:latin typeface="Times New Roman" pitchFamily="18" charset="0"/>
                <a:ea typeface="宋体" charset="-122"/>
              </a:rPr>
              <a:t> </a:t>
            </a:r>
            <a:r>
              <a:rPr lang="he-IL" sz="2800" b="1" dirty="0">
                <a:solidFill>
                  <a:srgbClr val="C00000"/>
                </a:solidFill>
                <a:effectLst>
                  <a:outerShdw blurRad="38100" dist="38100" dir="2700000" algn="tl">
                    <a:srgbClr val="000000">
                      <a:alpha val="43137"/>
                    </a:srgbClr>
                  </a:outerShdw>
                </a:effectLst>
              </a:rPr>
              <a:t>דוגמאות לסיכונים – ל</a:t>
            </a:r>
            <a:r>
              <a:rPr lang="he-IL" sz="2800" b="1" dirty="0">
                <a:solidFill>
                  <a:srgbClr val="C00000"/>
                </a:solidFill>
                <a:effectLst>
                  <a:outerShdw blurRad="38100" dist="38100" dir="2700000" algn="tl">
                    <a:srgbClr val="000000">
                      <a:alpha val="43137"/>
                    </a:srgbClr>
                  </a:outerShdw>
                </a:effectLst>
                <a:latin typeface="David" pitchFamily="34" charset="-79"/>
              </a:rPr>
              <a:t>מזחי וגשרי מסופי הפחם ולראשי מתקני היניקה של מי התפלה</a:t>
            </a:r>
            <a:endParaRPr lang="en-US" sz="2800" b="1" dirty="0">
              <a:solidFill>
                <a:srgbClr val="C00000"/>
              </a:solidFill>
              <a:effectLst>
                <a:outerShdw blurRad="38100" dist="38100" dir="2700000" algn="tl">
                  <a:srgbClr val="000000">
                    <a:alpha val="43137"/>
                  </a:srgbClr>
                </a:outerShdw>
              </a:effectLst>
              <a:latin typeface="David" pitchFamily="34" charset="-79"/>
            </a:endParaRPr>
          </a:p>
        </p:txBody>
      </p:sp>
      <p:grpSp>
        <p:nvGrpSpPr>
          <p:cNvPr id="9" name="Group 8">
            <a:extLst>
              <a:ext uri="{FF2B5EF4-FFF2-40B4-BE49-F238E27FC236}">
                <a16:creationId xmlns:a16="http://schemas.microsoft.com/office/drawing/2014/main" id="{A7BAB807-BB67-4604-A707-C11BF878A13E}"/>
              </a:ext>
            </a:extLst>
          </p:cNvPr>
          <p:cNvGrpSpPr/>
          <p:nvPr/>
        </p:nvGrpSpPr>
        <p:grpSpPr>
          <a:xfrm>
            <a:off x="1318459" y="1002890"/>
            <a:ext cx="9555082" cy="4586748"/>
            <a:chOff x="1646318" y="818475"/>
            <a:chExt cx="8904287" cy="4409512"/>
          </a:xfrm>
        </p:grpSpPr>
        <p:sp>
          <p:nvSpPr>
            <p:cNvPr id="2" name="מציין מיקום תוכן 2"/>
            <p:cNvSpPr txBox="1">
              <a:spLocks/>
            </p:cNvSpPr>
            <p:nvPr/>
          </p:nvSpPr>
          <p:spPr>
            <a:xfrm>
              <a:off x="1646318" y="818475"/>
              <a:ext cx="8904287" cy="4409512"/>
            </a:xfrm>
            <a:prstGeom prst="rect">
              <a:avLst/>
            </a:prstGeom>
            <a:solidFill>
              <a:schemeClr val="accent5">
                <a:lumMod val="20000"/>
                <a:lumOff val="80000"/>
              </a:schemeClr>
            </a:solidFill>
            <a:effectLst>
              <a:innerShdw blurRad="114300">
                <a:prstClr val="black"/>
              </a:innerShdw>
            </a:effectLst>
          </p:spPr>
          <p:txBody>
            <a:bodyPr>
              <a:noAutofit/>
            </a:bodyPr>
            <a:lst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3662" indent="0" algn="just">
                <a:lnSpc>
                  <a:spcPts val="3000"/>
                </a:lnSpc>
                <a:spcBef>
                  <a:spcPts val="1200"/>
                </a:spcBef>
                <a:spcAft>
                  <a:spcPts val="600"/>
                </a:spcAft>
                <a:buNone/>
                <a:defRPr/>
              </a:pPr>
              <a:endParaRPr lang="en-US" sz="2800" dirty="0">
                <a:solidFill>
                  <a:srgbClr val="003399"/>
                </a:solidFill>
                <a:effectLst>
                  <a:outerShdw blurRad="38100" dist="38100" dir="2700000" algn="tl">
                    <a:srgbClr val="000000">
                      <a:alpha val="43137"/>
                    </a:srgbClr>
                  </a:outerShdw>
                </a:effectLst>
              </a:endParaRPr>
            </a:p>
          </p:txBody>
        </p:sp>
        <p:pic>
          <p:nvPicPr>
            <p:cNvPr id="4" name="Picture 3" descr="hadera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9498" y="938413"/>
              <a:ext cx="2033749" cy="2594170"/>
            </a:xfrm>
            <a:prstGeom prst="rect">
              <a:avLst/>
            </a:prstGeom>
            <a:noFill/>
            <a:ln w="44450">
              <a:solidFill>
                <a:srgbClr val="FF6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9498" y="3572833"/>
              <a:ext cx="5983142" cy="1497993"/>
            </a:xfrm>
            <a:prstGeom prst="rect">
              <a:avLst/>
            </a:prstGeom>
            <a:noFill/>
            <a:ln w="5080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9158" y="938413"/>
              <a:ext cx="4032487" cy="2567244"/>
            </a:xfrm>
            <a:prstGeom prst="rect">
              <a:avLst/>
            </a:prstGeom>
            <a:noFill/>
            <a:ln w="5080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7843796" y="933828"/>
              <a:ext cx="2667378" cy="4147803"/>
            </a:xfrm>
            <a:prstGeom prst="rect">
              <a:avLst/>
            </a:prstGeom>
            <a:noFill/>
            <a:ln w="50800">
              <a:solidFill>
                <a:schemeClr val="accent6">
                  <a:lumMod val="75000"/>
                </a:schemeClr>
              </a:solidFill>
            </a:ln>
          </p:spPr>
        </p:pic>
      </p:grpSp>
      <p:sp>
        <p:nvSpPr>
          <p:cNvPr id="8" name="TextBox 7"/>
          <p:cNvSpPr txBox="1"/>
          <p:nvPr/>
        </p:nvSpPr>
        <p:spPr>
          <a:xfrm>
            <a:off x="0" y="5504548"/>
            <a:ext cx="12192000" cy="1200329"/>
          </a:xfrm>
          <a:prstGeom prst="rect">
            <a:avLst/>
          </a:prstGeom>
          <a:noFill/>
        </p:spPr>
        <p:txBody>
          <a:bodyPr wrap="square" rtlCol="0">
            <a:spAutoFit/>
          </a:bodyPr>
          <a:lstStyle/>
          <a:p>
            <a:pPr algn="ctr" rtl="1"/>
            <a:r>
              <a:rPr lang="he-IL" sz="2400" b="1" dirty="0">
                <a:solidFill>
                  <a:srgbClr val="C00000"/>
                </a:solidFill>
              </a:rPr>
              <a:t>הסיכונים עד רמת אי שרידות למזחי וגשרי מסופי הפחם בחדרה ובאשקלון, ע"י כוחות הזרימה על הכלונסאות שלהם ולראשי היניקה של מתקני ההתפלה הקיימים, הגדולים בהרבה (כ-10 מ'\שנ') מאלה שהונחו בתכנונם, (כ-1.5 מ'\שנ') וכוחות גלי רוח שפועלים לא בו-זמנית על כל הכלונסאות. </a:t>
            </a:r>
            <a:endParaRPr lang="en-US" sz="2400" dirty="0">
              <a:solidFill>
                <a:srgbClr val="C00000"/>
              </a:solidFill>
            </a:endParaRPr>
          </a:p>
        </p:txBody>
      </p:sp>
    </p:spTree>
    <p:extLst>
      <p:ext uri="{BB962C8B-B14F-4D97-AF65-F5344CB8AC3E}">
        <p14:creationId xmlns:p14="http://schemas.microsoft.com/office/powerpoint/2010/main" val="905860640"/>
      </p:ext>
    </p:extLst>
  </p:cSld>
  <p:clrMapOvr>
    <a:masterClrMapping/>
  </p:clrMapOvr>
  <mc:AlternateContent xmlns:mc="http://schemas.openxmlformats.org/markup-compatibility/2006" xmlns:p14="http://schemas.microsoft.com/office/powerpoint/2010/main">
    <mc:Choice Requires="p14">
      <p:transition spd="slow" p14:dur="2000" advTm="39642"/>
    </mc:Choice>
    <mc:Fallback xmlns="">
      <p:transition spd="slow" advTm="3964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תוכן 2"/>
          <p:cNvSpPr txBox="1">
            <a:spLocks/>
          </p:cNvSpPr>
          <p:nvPr/>
        </p:nvSpPr>
        <p:spPr>
          <a:xfrm>
            <a:off x="1646318" y="884583"/>
            <a:ext cx="8904287" cy="4343404"/>
          </a:xfrm>
          <a:prstGeom prst="rect">
            <a:avLst/>
          </a:prstGeom>
          <a:solidFill>
            <a:schemeClr val="accent5">
              <a:lumMod val="20000"/>
              <a:lumOff val="80000"/>
            </a:schemeClr>
          </a:solidFill>
          <a:effectLst>
            <a:innerShdw blurRad="114300">
              <a:prstClr val="black"/>
            </a:innerShdw>
          </a:effectLst>
        </p:spPr>
        <p:txBody>
          <a:bodyPr>
            <a:noAutofit/>
          </a:bodyPr>
          <a:lst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3662" indent="0" algn="just">
              <a:lnSpc>
                <a:spcPts val="3000"/>
              </a:lnSpc>
              <a:spcBef>
                <a:spcPts val="1200"/>
              </a:spcBef>
              <a:spcAft>
                <a:spcPts val="600"/>
              </a:spcAft>
              <a:buNone/>
              <a:defRPr/>
            </a:pPr>
            <a:endParaRPr lang="en-US" sz="2800" dirty="0">
              <a:solidFill>
                <a:srgbClr val="003399"/>
              </a:solidFill>
              <a:effectLst>
                <a:outerShdw blurRad="38100" dist="38100" dir="2700000" algn="tl">
                  <a:srgbClr val="000000">
                    <a:alpha val="43137"/>
                  </a:srgbClr>
                </a:outerShdw>
              </a:effectLst>
            </a:endParaRPr>
          </a:p>
        </p:txBody>
      </p:sp>
      <p:sp>
        <p:nvSpPr>
          <p:cNvPr id="3" name="כותרת 1"/>
          <p:cNvSpPr txBox="1">
            <a:spLocks/>
          </p:cNvSpPr>
          <p:nvPr/>
        </p:nvSpPr>
        <p:spPr>
          <a:xfrm>
            <a:off x="1501029" y="453903"/>
            <a:ext cx="8966280" cy="403157"/>
          </a:xfrm>
          <a:prstGeom prst="rect">
            <a:avLst/>
          </a:prstGeom>
          <a:noFill/>
          <a:ln>
            <a:noFill/>
          </a:ln>
          <a:effectLst>
            <a:innerShdw blurRad="114300">
              <a:prstClr val="black"/>
            </a:innerShdw>
          </a:effectLst>
        </p:spPr>
        <p:style>
          <a:lnRef idx="2">
            <a:schemeClr val="accent5">
              <a:shade val="50000"/>
            </a:schemeClr>
          </a:lnRef>
          <a:fillRef idx="1">
            <a:schemeClr val="accent5"/>
          </a:fillRef>
          <a:effectRef idx="0">
            <a:schemeClr val="accent5"/>
          </a:effectRef>
          <a:fontRef idx="minor">
            <a:schemeClr val="lt1"/>
          </a:fontRef>
        </p:style>
        <p:txBody>
          <a:bodyPr anchor="ctr">
            <a:noAutofit/>
          </a:bodyPr>
          <a:lstStyle>
            <a:lvl1pPr algn="ctr" rtl="1" eaLnBrk="0" fontAlgn="base" hangingPunct="0">
              <a:spcBef>
                <a:spcPct val="0"/>
              </a:spcBef>
              <a:spcAft>
                <a:spcPct val="0"/>
              </a:spcAft>
              <a:defRPr sz="4400" kern="1200">
                <a:solidFill>
                  <a:schemeClr val="lt1"/>
                </a:solidFill>
                <a:latin typeface="+mn-lt"/>
                <a:ea typeface="+mn-ea"/>
                <a:cs typeface="+mn-cs"/>
              </a:defRPr>
            </a:lvl1pPr>
            <a:lvl2pPr algn="ctr" rtl="1" eaLnBrk="0" fontAlgn="base" hangingPunct="0">
              <a:spcBef>
                <a:spcPct val="0"/>
              </a:spcBef>
              <a:spcAft>
                <a:spcPct val="0"/>
              </a:spcAft>
              <a:defRPr sz="4400">
                <a:solidFill>
                  <a:schemeClr val="lt1"/>
                </a:solidFill>
                <a:latin typeface="+mn-lt"/>
                <a:ea typeface="+mn-ea"/>
                <a:cs typeface="+mn-cs"/>
              </a:defRPr>
            </a:lvl2pPr>
            <a:lvl3pPr algn="ctr" rtl="1" eaLnBrk="0" fontAlgn="base" hangingPunct="0">
              <a:spcBef>
                <a:spcPct val="0"/>
              </a:spcBef>
              <a:spcAft>
                <a:spcPct val="0"/>
              </a:spcAft>
              <a:defRPr sz="4400">
                <a:solidFill>
                  <a:schemeClr val="lt1"/>
                </a:solidFill>
                <a:latin typeface="+mn-lt"/>
                <a:ea typeface="+mn-ea"/>
                <a:cs typeface="+mn-cs"/>
              </a:defRPr>
            </a:lvl3pPr>
            <a:lvl4pPr algn="ctr" rtl="1" eaLnBrk="0" fontAlgn="base" hangingPunct="0">
              <a:spcBef>
                <a:spcPct val="0"/>
              </a:spcBef>
              <a:spcAft>
                <a:spcPct val="0"/>
              </a:spcAft>
              <a:defRPr sz="4400">
                <a:solidFill>
                  <a:schemeClr val="lt1"/>
                </a:solidFill>
                <a:latin typeface="+mn-lt"/>
                <a:ea typeface="+mn-ea"/>
                <a:cs typeface="+mn-cs"/>
              </a:defRPr>
            </a:lvl4pPr>
            <a:lvl5pPr algn="ctr" rtl="1" eaLnBrk="0" fontAlgn="base" hangingPunct="0">
              <a:spcBef>
                <a:spcPct val="0"/>
              </a:spcBef>
              <a:spcAft>
                <a:spcPct val="0"/>
              </a:spcAft>
              <a:defRPr sz="4400">
                <a:solidFill>
                  <a:schemeClr val="lt1"/>
                </a:solidFill>
                <a:latin typeface="+mn-lt"/>
                <a:ea typeface="+mn-ea"/>
                <a:cs typeface="+mn-cs"/>
              </a:defRPr>
            </a:lvl5pPr>
            <a:lvl6pPr marL="457200" algn="ctr" rtl="1" fontAlgn="base">
              <a:spcBef>
                <a:spcPct val="0"/>
              </a:spcBef>
              <a:spcAft>
                <a:spcPct val="0"/>
              </a:spcAft>
              <a:defRPr sz="4400">
                <a:solidFill>
                  <a:schemeClr val="lt1"/>
                </a:solidFill>
                <a:latin typeface="+mn-lt"/>
                <a:ea typeface="+mn-ea"/>
                <a:cs typeface="+mn-cs"/>
              </a:defRPr>
            </a:lvl6pPr>
            <a:lvl7pPr marL="914400" algn="ctr" rtl="1" fontAlgn="base">
              <a:spcBef>
                <a:spcPct val="0"/>
              </a:spcBef>
              <a:spcAft>
                <a:spcPct val="0"/>
              </a:spcAft>
              <a:defRPr sz="4400">
                <a:solidFill>
                  <a:schemeClr val="lt1"/>
                </a:solidFill>
                <a:latin typeface="+mn-lt"/>
                <a:ea typeface="+mn-ea"/>
                <a:cs typeface="+mn-cs"/>
              </a:defRPr>
            </a:lvl7pPr>
            <a:lvl8pPr marL="1371600" algn="ctr" rtl="1" fontAlgn="base">
              <a:spcBef>
                <a:spcPct val="0"/>
              </a:spcBef>
              <a:spcAft>
                <a:spcPct val="0"/>
              </a:spcAft>
              <a:defRPr sz="4400">
                <a:solidFill>
                  <a:schemeClr val="lt1"/>
                </a:solidFill>
                <a:latin typeface="+mn-lt"/>
                <a:ea typeface="+mn-ea"/>
                <a:cs typeface="+mn-cs"/>
              </a:defRPr>
            </a:lvl8pPr>
            <a:lvl9pPr marL="1828800" algn="ctr" rtl="1" fontAlgn="base">
              <a:spcBef>
                <a:spcPct val="0"/>
              </a:spcBef>
              <a:spcAft>
                <a:spcPct val="0"/>
              </a:spcAft>
              <a:defRPr sz="4400">
                <a:solidFill>
                  <a:schemeClr val="lt1"/>
                </a:solidFill>
                <a:latin typeface="+mn-lt"/>
                <a:ea typeface="+mn-ea"/>
                <a:cs typeface="+mn-cs"/>
              </a:defRPr>
            </a:lvl9pPr>
          </a:lstStyle>
          <a:p>
            <a:pPr>
              <a:spcBef>
                <a:spcPts val="600"/>
              </a:spcBef>
            </a:pPr>
            <a:r>
              <a:rPr lang="he-IL" sz="2800" b="1" dirty="0">
                <a:solidFill>
                  <a:srgbClr val="C00000"/>
                </a:solidFill>
                <a:effectLst>
                  <a:outerShdw blurRad="38100" dist="38100" dir="2700000" algn="tl">
                    <a:srgbClr val="000000">
                      <a:alpha val="43137"/>
                    </a:srgbClr>
                  </a:outerShdw>
                </a:effectLst>
              </a:rPr>
              <a:t>דוגמאות לסיכונים – </a:t>
            </a:r>
            <a:r>
              <a:rPr lang="he-IL" sz="2800" b="1" dirty="0">
                <a:solidFill>
                  <a:srgbClr val="C00000"/>
                </a:solidFill>
                <a:effectLst>
                  <a:outerShdw blurRad="38100" dist="38100" dir="2700000" algn="tl">
                    <a:srgbClr val="000000">
                      <a:alpha val="43137"/>
                    </a:srgbClr>
                  </a:outerShdw>
                </a:effectLst>
                <a:latin typeface="David" pitchFamily="34" charset="-79"/>
              </a:rPr>
              <a:t>מסילת הברזל בדרום חיפה</a:t>
            </a:r>
            <a:endParaRPr lang="en-US" sz="2800" b="1" dirty="0">
              <a:solidFill>
                <a:srgbClr val="C00000"/>
              </a:solidFill>
              <a:effectLst>
                <a:outerShdw blurRad="38100" dist="38100" dir="2700000" algn="tl">
                  <a:srgbClr val="000000">
                    <a:alpha val="43137"/>
                  </a:srgbClr>
                </a:outerShdw>
              </a:effectLst>
              <a:latin typeface="David" pitchFamily="34" charset="-79"/>
              <a:cs typeface="David" pitchFamily="34" charset="-79"/>
            </a:endParaRPr>
          </a:p>
        </p:txBody>
      </p:sp>
      <p:grpSp>
        <p:nvGrpSpPr>
          <p:cNvPr id="8" name="Group 7">
            <a:extLst>
              <a:ext uri="{FF2B5EF4-FFF2-40B4-BE49-F238E27FC236}">
                <a16:creationId xmlns:a16="http://schemas.microsoft.com/office/drawing/2014/main" id="{3F5C1C8B-916C-4E78-9AE5-EA1B9F3B080D}"/>
              </a:ext>
            </a:extLst>
          </p:cNvPr>
          <p:cNvGrpSpPr/>
          <p:nvPr/>
        </p:nvGrpSpPr>
        <p:grpSpPr>
          <a:xfrm>
            <a:off x="1785669" y="993913"/>
            <a:ext cx="8620662" cy="4139430"/>
            <a:chOff x="1785669" y="894369"/>
            <a:chExt cx="8620662" cy="4238974"/>
          </a:xfrm>
        </p:grpSpPr>
        <p:pic>
          <p:nvPicPr>
            <p:cNvPr id="4" name="Picture 3" descr="DSCF00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5808" y="894370"/>
              <a:ext cx="4640523" cy="423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669" y="894369"/>
              <a:ext cx="3876378" cy="4238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Rectangle 5"/>
          <p:cNvSpPr>
            <a:spLocks noRot="1" noChangeArrowheads="1"/>
          </p:cNvSpPr>
          <p:nvPr/>
        </p:nvSpPr>
        <p:spPr bwMode="auto">
          <a:xfrm>
            <a:off x="5998265" y="5256124"/>
            <a:ext cx="4467706" cy="132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r>
              <a:rPr lang="he-IL" altLang="en-US" sz="2400" b="1" i="1" dirty="0">
                <a:solidFill>
                  <a:srgbClr val="C00000"/>
                </a:solidFill>
              </a:rPr>
              <a:t>הנזק למסילות הרכבת בסרי לאנקה עקב הצונאמי באוקיאנוס ההודי ליד תחנת הרכבת ב– </a:t>
            </a:r>
            <a:r>
              <a:rPr lang="de-DE" altLang="en-US" sz="2400" b="1" i="1" dirty="0">
                <a:solidFill>
                  <a:srgbClr val="C00000"/>
                </a:solidFill>
              </a:rPr>
              <a:t>Paiyagala</a:t>
            </a:r>
            <a:r>
              <a:rPr lang="he-IL" altLang="en-US" sz="2400" b="1" i="1" dirty="0">
                <a:solidFill>
                  <a:srgbClr val="C00000"/>
                </a:solidFill>
              </a:rPr>
              <a:t>,     </a:t>
            </a:r>
            <a:endParaRPr lang="de-DE" altLang="en-US" sz="2400" b="1" dirty="0">
              <a:solidFill>
                <a:srgbClr val="C00000"/>
              </a:solidFill>
            </a:endParaRPr>
          </a:p>
        </p:txBody>
      </p:sp>
      <p:sp>
        <p:nvSpPr>
          <p:cNvPr id="7" name="Rectangle 6"/>
          <p:cNvSpPr>
            <a:spLocks noRot="1" noChangeArrowheads="1"/>
          </p:cNvSpPr>
          <p:nvPr/>
        </p:nvSpPr>
        <p:spPr bwMode="auto">
          <a:xfrm>
            <a:off x="1490875" y="5345024"/>
            <a:ext cx="4265602" cy="11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eaLnBrk="1" hangingPunct="1">
              <a:buNone/>
            </a:pPr>
            <a:r>
              <a:rPr lang="he-IL" altLang="en-US" sz="2400" b="1" i="1" dirty="0">
                <a:solidFill>
                  <a:srgbClr val="C00000"/>
                </a:solidFill>
              </a:rPr>
              <a:t>פוטנציאל לנזק דומה מצונאמי באזור תחנת רכבת חוף הכרמל, נמל חיפה, חופי כפר גלים ועתלית</a:t>
            </a:r>
            <a:endParaRPr lang="de-DE" altLang="en-US" sz="2400" b="1" dirty="0">
              <a:solidFill>
                <a:srgbClr val="C00000"/>
              </a:solidFill>
            </a:endParaRPr>
          </a:p>
        </p:txBody>
      </p:sp>
    </p:spTree>
    <p:extLst>
      <p:ext uri="{BB962C8B-B14F-4D97-AF65-F5344CB8AC3E}">
        <p14:creationId xmlns:p14="http://schemas.microsoft.com/office/powerpoint/2010/main" val="3727854993"/>
      </p:ext>
    </p:extLst>
  </p:cSld>
  <p:clrMapOvr>
    <a:masterClrMapping/>
  </p:clrMapOvr>
  <mc:AlternateContent xmlns:mc="http://schemas.openxmlformats.org/markup-compatibility/2006" xmlns:p14="http://schemas.microsoft.com/office/powerpoint/2010/main">
    <mc:Choice Requires="p14">
      <p:transition spd="slow" p14:dur="2000" advTm="15663"/>
    </mc:Choice>
    <mc:Fallback xmlns="">
      <p:transition spd="slow" advTm="1566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46C054-9635-4CEA-884E-B8FBA0588282}"/>
              </a:ext>
            </a:extLst>
          </p:cNvPr>
          <p:cNvSpPr txBox="1"/>
          <p:nvPr/>
        </p:nvSpPr>
        <p:spPr>
          <a:xfrm>
            <a:off x="5399314" y="1369483"/>
            <a:ext cx="6792686" cy="4247317"/>
          </a:xfrm>
          <a:prstGeom prst="rect">
            <a:avLst/>
          </a:prstGeom>
          <a:noFill/>
        </p:spPr>
        <p:txBody>
          <a:bodyPr wrap="square" rtlCol="0">
            <a:spAutoFit/>
          </a:bodyPr>
          <a:lstStyle/>
          <a:p>
            <a:pPr algn="ctr"/>
            <a:r>
              <a:rPr lang="he-IL" sz="5400" b="1" dirty="0">
                <a:solidFill>
                  <a:srgbClr val="FF0000"/>
                </a:solidFill>
                <a:effectLst>
                  <a:outerShdw blurRad="38100" dist="38100" dir="2700000" algn="tl">
                    <a:srgbClr val="000000">
                      <a:alpha val="43137"/>
                    </a:srgbClr>
                  </a:outerShdw>
                </a:effectLst>
              </a:rPr>
              <a:t>אז מה צריך לעשות?</a:t>
            </a:r>
          </a:p>
          <a:p>
            <a:pPr algn="ctr"/>
            <a:endParaRPr lang="he-IL" sz="5400" b="1" dirty="0">
              <a:solidFill>
                <a:srgbClr val="FF0000"/>
              </a:solidFill>
              <a:effectLst>
                <a:outerShdw blurRad="38100" dist="38100" dir="2700000" algn="tl">
                  <a:srgbClr val="000000">
                    <a:alpha val="43137"/>
                  </a:srgbClr>
                </a:outerShdw>
              </a:effectLst>
            </a:endParaRPr>
          </a:p>
          <a:p>
            <a:pPr algn="ctr" rtl="1"/>
            <a:r>
              <a:rPr lang="he-IL" sz="5400" b="1" dirty="0">
                <a:solidFill>
                  <a:srgbClr val="FF0000"/>
                </a:solidFill>
                <a:effectLst>
                  <a:outerShdw blurRad="38100" dist="38100" dir="2700000" algn="tl">
                    <a:srgbClr val="000000">
                      <a:alpha val="43137"/>
                    </a:srgbClr>
                  </a:outerShdw>
                </a:effectLst>
              </a:rPr>
              <a:t>לאמץ לאחר התאמה, את הפרק 6 של תקן </a:t>
            </a:r>
            <a:r>
              <a:rPr lang="en-US" sz="5400" b="1" dirty="0">
                <a:solidFill>
                  <a:srgbClr val="FF0000"/>
                </a:solidFill>
                <a:effectLst>
                  <a:outerShdw blurRad="38100" dist="38100" dir="2700000" algn="tl">
                    <a:srgbClr val="000000">
                      <a:alpha val="43137"/>
                    </a:srgbClr>
                  </a:outerShdw>
                </a:effectLst>
              </a:rPr>
              <a:t>ASCE/SEI 7-16 </a:t>
            </a:r>
          </a:p>
        </p:txBody>
      </p:sp>
      <p:pic>
        <p:nvPicPr>
          <p:cNvPr id="3" name="Picture 2">
            <a:extLst>
              <a:ext uri="{FF2B5EF4-FFF2-40B4-BE49-F238E27FC236}">
                <a16:creationId xmlns:a16="http://schemas.microsoft.com/office/drawing/2014/main" id="{A5BFD1FE-5F0C-4C6C-BB54-BD9B7E6F0125}"/>
              </a:ext>
            </a:extLst>
          </p:cNvPr>
          <p:cNvPicPr>
            <a:picLocks noChangeAspect="1"/>
          </p:cNvPicPr>
          <p:nvPr/>
        </p:nvPicPr>
        <p:blipFill>
          <a:blip r:embed="rId2"/>
          <a:stretch>
            <a:fillRect/>
          </a:stretch>
        </p:blipFill>
        <p:spPr>
          <a:xfrm>
            <a:off x="823181" y="474345"/>
            <a:ext cx="4348858" cy="6100626"/>
          </a:xfrm>
          <a:prstGeom prst="rect">
            <a:avLst/>
          </a:prstGeom>
        </p:spPr>
      </p:pic>
    </p:spTree>
    <p:extLst>
      <p:ext uri="{BB962C8B-B14F-4D97-AF65-F5344CB8AC3E}">
        <p14:creationId xmlns:p14="http://schemas.microsoft.com/office/powerpoint/2010/main" val="2471775398"/>
      </p:ext>
    </p:extLst>
  </p:cSld>
  <p:clrMapOvr>
    <a:masterClrMapping/>
  </p:clrMapOvr>
  <mc:AlternateContent xmlns:mc="http://schemas.openxmlformats.org/markup-compatibility/2006" xmlns:p14="http://schemas.microsoft.com/office/powerpoint/2010/main">
    <mc:Choice Requires="p14">
      <p:transition spd="slow" p14:dur="2000" advTm="16431"/>
    </mc:Choice>
    <mc:Fallback xmlns="">
      <p:transition spd="slow" advTm="1643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603C1D-8EC7-472A-BEE5-6D908C6F699B}"/>
              </a:ext>
            </a:extLst>
          </p:cNvPr>
          <p:cNvSpPr txBox="1"/>
          <p:nvPr/>
        </p:nvSpPr>
        <p:spPr>
          <a:xfrm>
            <a:off x="337457" y="412243"/>
            <a:ext cx="11334773" cy="523220"/>
          </a:xfrm>
          <a:prstGeom prst="rect">
            <a:avLst/>
          </a:prstGeom>
          <a:noFill/>
        </p:spPr>
        <p:txBody>
          <a:bodyPr wrap="square" rtlCol="0">
            <a:spAutoFit/>
          </a:bodyPr>
          <a:lstStyle/>
          <a:p>
            <a:pPr algn="ctr"/>
            <a:r>
              <a:rPr lang="he-IL" sz="2800" b="1" dirty="0">
                <a:solidFill>
                  <a:srgbClr val="C00000"/>
                </a:solidFill>
                <a:latin typeface="Arial" panose="020B0604020202020204" pitchFamily="34" charset="0"/>
                <a:cs typeface="Arial" panose="020B0604020202020204" pitchFamily="34" charset="0"/>
              </a:rPr>
              <a:t>איור 6.2-1 מהתקן : הגדרות מפתח לאורך חתך זרימה באזור התכן לצונאמי</a:t>
            </a:r>
            <a:endParaRPr lang="en-US" sz="2800" b="1" dirty="0">
              <a:solidFill>
                <a:srgbClr val="C0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090E7625-A154-49E1-8E04-0F5B94439309}"/>
              </a:ext>
            </a:extLst>
          </p:cNvPr>
          <p:cNvGrpSpPr/>
          <p:nvPr/>
        </p:nvGrpSpPr>
        <p:grpSpPr>
          <a:xfrm>
            <a:off x="131930" y="935463"/>
            <a:ext cx="11963400" cy="5641458"/>
            <a:chOff x="131930" y="935463"/>
            <a:chExt cx="11963400" cy="5641458"/>
          </a:xfrm>
        </p:grpSpPr>
        <p:pic>
          <p:nvPicPr>
            <p:cNvPr id="4" name="Picture 3">
              <a:extLst>
                <a:ext uri="{FF2B5EF4-FFF2-40B4-BE49-F238E27FC236}">
                  <a16:creationId xmlns:a16="http://schemas.microsoft.com/office/drawing/2014/main" id="{12BC76FC-A470-41C3-B673-4AE909F7D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30" y="935463"/>
              <a:ext cx="11963400" cy="5641458"/>
            </a:xfrm>
            <a:prstGeom prst="rect">
              <a:avLst/>
            </a:prstGeom>
          </p:spPr>
        </p:pic>
        <p:cxnSp>
          <p:nvCxnSpPr>
            <p:cNvPr id="3" name="Straight Connector 2">
              <a:extLst>
                <a:ext uri="{FF2B5EF4-FFF2-40B4-BE49-F238E27FC236}">
                  <a16:creationId xmlns:a16="http://schemas.microsoft.com/office/drawing/2014/main" id="{0C295ED6-402C-4FED-9884-23D5FF01CB45}"/>
                </a:ext>
              </a:extLst>
            </p:cNvPr>
            <p:cNvCxnSpPr>
              <a:cxnSpLocks/>
            </p:cNvCxnSpPr>
            <p:nvPr/>
          </p:nvCxnSpPr>
          <p:spPr>
            <a:xfrm flipH="1">
              <a:off x="131930" y="4003343"/>
              <a:ext cx="11677933" cy="50041"/>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1C5F0444-CA2D-45DF-81B4-D32C37CBDD61}"/>
                </a:ext>
              </a:extLst>
            </p:cNvPr>
            <p:cNvSpPr txBox="1"/>
            <p:nvPr/>
          </p:nvSpPr>
          <p:spPr>
            <a:xfrm flipH="1">
              <a:off x="8243248" y="3652208"/>
              <a:ext cx="1264691" cy="369332"/>
            </a:xfrm>
            <a:prstGeom prst="rect">
              <a:avLst/>
            </a:prstGeom>
            <a:noFill/>
          </p:spPr>
          <p:txBody>
            <a:bodyPr wrap="square" rtlCol="0">
              <a:spAutoFit/>
            </a:bodyPr>
            <a:lstStyle/>
            <a:p>
              <a:pPr algn="ctr"/>
              <a:r>
                <a:rPr lang="he-IL" b="1" dirty="0"/>
                <a:t>רום ההצפה</a:t>
              </a:r>
              <a:endParaRPr lang="en-US" b="1" dirty="0"/>
            </a:p>
          </p:txBody>
        </p:sp>
        <p:sp>
          <p:nvSpPr>
            <p:cNvPr id="13" name="TextBox 12">
              <a:extLst>
                <a:ext uri="{FF2B5EF4-FFF2-40B4-BE49-F238E27FC236}">
                  <a16:creationId xmlns:a16="http://schemas.microsoft.com/office/drawing/2014/main" id="{CDADD59E-5BCB-4CA5-810B-A7EF5492A467}"/>
                </a:ext>
              </a:extLst>
            </p:cNvPr>
            <p:cNvSpPr txBox="1"/>
            <p:nvPr/>
          </p:nvSpPr>
          <p:spPr>
            <a:xfrm>
              <a:off x="10244920" y="2693544"/>
              <a:ext cx="732430" cy="923330"/>
            </a:xfrm>
            <a:prstGeom prst="rect">
              <a:avLst/>
            </a:prstGeom>
            <a:noFill/>
          </p:spPr>
          <p:txBody>
            <a:bodyPr wrap="square" rtlCol="0">
              <a:spAutoFit/>
            </a:bodyPr>
            <a:lstStyle/>
            <a:p>
              <a:pPr algn="ctr" rtl="1"/>
              <a:r>
                <a:rPr lang="he-IL" b="1" dirty="0"/>
                <a:t>רום טיפוס</a:t>
              </a:r>
            </a:p>
            <a:p>
              <a:pPr algn="ctr" rtl="1"/>
              <a:r>
                <a:rPr lang="he-IL" b="1" dirty="0"/>
                <a:t> מרבי</a:t>
              </a:r>
              <a:endParaRPr lang="en-US" b="1" dirty="0"/>
            </a:p>
          </p:txBody>
        </p:sp>
        <p:sp>
          <p:nvSpPr>
            <p:cNvPr id="14" name="TextBox 13">
              <a:extLst>
                <a:ext uri="{FF2B5EF4-FFF2-40B4-BE49-F238E27FC236}">
                  <a16:creationId xmlns:a16="http://schemas.microsoft.com/office/drawing/2014/main" id="{4DFF81E8-E1B3-46F1-A609-67193CD6C835}"/>
                </a:ext>
              </a:extLst>
            </p:cNvPr>
            <p:cNvSpPr txBox="1"/>
            <p:nvPr/>
          </p:nvSpPr>
          <p:spPr>
            <a:xfrm>
              <a:off x="5839860" y="6076425"/>
              <a:ext cx="3764172" cy="369332"/>
            </a:xfrm>
            <a:prstGeom prst="rect">
              <a:avLst/>
            </a:prstGeom>
            <a:noFill/>
          </p:spPr>
          <p:txBody>
            <a:bodyPr wrap="none" rtlCol="0">
              <a:spAutoFit/>
            </a:bodyPr>
            <a:lstStyle/>
            <a:p>
              <a:r>
                <a:rPr lang="he-IL" b="1" dirty="0"/>
                <a:t>מרחק אופקי מקו גבול ההצפה המרבית</a:t>
              </a:r>
              <a:endParaRPr lang="en-US" b="1" dirty="0"/>
            </a:p>
          </p:txBody>
        </p:sp>
        <p:sp>
          <p:nvSpPr>
            <p:cNvPr id="15" name="TextBox 14">
              <a:extLst>
                <a:ext uri="{FF2B5EF4-FFF2-40B4-BE49-F238E27FC236}">
                  <a16:creationId xmlns:a16="http://schemas.microsoft.com/office/drawing/2014/main" id="{36EB1DDF-4D5F-41AB-9F22-F18E0362D483}"/>
                </a:ext>
              </a:extLst>
            </p:cNvPr>
            <p:cNvSpPr txBox="1"/>
            <p:nvPr/>
          </p:nvSpPr>
          <p:spPr>
            <a:xfrm>
              <a:off x="5040573" y="2893325"/>
              <a:ext cx="1250663" cy="369332"/>
            </a:xfrm>
            <a:prstGeom prst="rect">
              <a:avLst/>
            </a:prstGeom>
            <a:noFill/>
          </p:spPr>
          <p:txBody>
            <a:bodyPr wrap="none" rtlCol="0">
              <a:spAutoFit/>
            </a:bodyPr>
            <a:lstStyle/>
            <a:p>
              <a:r>
                <a:rPr lang="he-IL" b="1" dirty="0"/>
                <a:t>עומק הצפה</a:t>
              </a:r>
              <a:endParaRPr lang="en-US" b="1" dirty="0"/>
            </a:p>
          </p:txBody>
        </p:sp>
        <p:sp>
          <p:nvSpPr>
            <p:cNvPr id="16" name="TextBox 15">
              <a:extLst>
                <a:ext uri="{FF2B5EF4-FFF2-40B4-BE49-F238E27FC236}">
                  <a16:creationId xmlns:a16="http://schemas.microsoft.com/office/drawing/2014/main" id="{3419EF9E-2F64-462D-BA8F-548F510B28B0}"/>
                </a:ext>
              </a:extLst>
            </p:cNvPr>
            <p:cNvSpPr txBox="1"/>
            <p:nvPr/>
          </p:nvSpPr>
          <p:spPr>
            <a:xfrm>
              <a:off x="7169300" y="3447935"/>
              <a:ext cx="905302" cy="555408"/>
            </a:xfrm>
            <a:prstGeom prst="rect">
              <a:avLst/>
            </a:prstGeom>
            <a:noFill/>
          </p:spPr>
          <p:txBody>
            <a:bodyPr wrap="square" rtlCol="0">
              <a:spAutoFit/>
            </a:bodyPr>
            <a:lstStyle/>
            <a:p>
              <a:pPr>
                <a:lnSpc>
                  <a:spcPts val="1800"/>
                </a:lnSpc>
              </a:pPr>
              <a:r>
                <a:rPr lang="he-IL" b="1" dirty="0"/>
                <a:t>רום פני הקרקע</a:t>
              </a:r>
              <a:endParaRPr lang="en-US" b="1" dirty="0"/>
            </a:p>
          </p:txBody>
        </p:sp>
        <p:sp>
          <p:nvSpPr>
            <p:cNvPr id="17" name="TextBox 16">
              <a:extLst>
                <a:ext uri="{FF2B5EF4-FFF2-40B4-BE49-F238E27FC236}">
                  <a16:creationId xmlns:a16="http://schemas.microsoft.com/office/drawing/2014/main" id="{EABF1226-A3F4-478B-8B72-06E9A0FC8329}"/>
                </a:ext>
              </a:extLst>
            </p:cNvPr>
            <p:cNvSpPr txBox="1"/>
            <p:nvPr/>
          </p:nvSpPr>
          <p:spPr>
            <a:xfrm>
              <a:off x="2893326" y="2854657"/>
              <a:ext cx="1169157" cy="555408"/>
            </a:xfrm>
            <a:prstGeom prst="rect">
              <a:avLst/>
            </a:prstGeom>
            <a:noFill/>
          </p:spPr>
          <p:txBody>
            <a:bodyPr wrap="square" rtlCol="0">
              <a:spAutoFit/>
            </a:bodyPr>
            <a:lstStyle/>
            <a:p>
              <a:pPr algn="r" rtl="1">
                <a:lnSpc>
                  <a:spcPts val="1800"/>
                </a:lnSpc>
              </a:pPr>
              <a:r>
                <a:rPr lang="he-IL" b="1" dirty="0"/>
                <a:t>רום פני הים </a:t>
              </a:r>
              <a:r>
                <a:rPr lang="he-IL" b="1" dirty="0" err="1"/>
                <a:t>ליחוס</a:t>
              </a:r>
              <a:endParaRPr lang="en-US" b="1" dirty="0"/>
            </a:p>
          </p:txBody>
        </p:sp>
        <p:sp>
          <p:nvSpPr>
            <p:cNvPr id="18" name="TextBox 17">
              <a:extLst>
                <a:ext uri="{FF2B5EF4-FFF2-40B4-BE49-F238E27FC236}">
                  <a16:creationId xmlns:a16="http://schemas.microsoft.com/office/drawing/2014/main" id="{188C1FCE-4CA2-4D1B-912B-AEC9B1BCFD0B}"/>
                </a:ext>
              </a:extLst>
            </p:cNvPr>
            <p:cNvSpPr txBox="1"/>
            <p:nvPr/>
          </p:nvSpPr>
          <p:spPr>
            <a:xfrm>
              <a:off x="5040573" y="4688749"/>
              <a:ext cx="1677062" cy="369332"/>
            </a:xfrm>
            <a:prstGeom prst="rect">
              <a:avLst/>
            </a:prstGeom>
            <a:noFill/>
          </p:spPr>
          <p:txBody>
            <a:bodyPr wrap="none" rtlCol="0">
              <a:spAutoFit/>
            </a:bodyPr>
            <a:lstStyle/>
            <a:p>
              <a:r>
                <a:rPr lang="he-IL" b="1" dirty="0"/>
                <a:t>מרחק מקו החוף</a:t>
              </a:r>
              <a:endParaRPr lang="en-US" b="1" dirty="0"/>
            </a:p>
          </p:txBody>
        </p:sp>
        <p:sp>
          <p:nvSpPr>
            <p:cNvPr id="20" name="TextBox 19">
              <a:extLst>
                <a:ext uri="{FF2B5EF4-FFF2-40B4-BE49-F238E27FC236}">
                  <a16:creationId xmlns:a16="http://schemas.microsoft.com/office/drawing/2014/main" id="{6ADDED26-2F0D-4DA5-A3A0-7E462F9FA9EC}"/>
                </a:ext>
              </a:extLst>
            </p:cNvPr>
            <p:cNvSpPr txBox="1"/>
            <p:nvPr/>
          </p:nvSpPr>
          <p:spPr>
            <a:xfrm>
              <a:off x="1291989" y="1264381"/>
              <a:ext cx="1069074" cy="1200329"/>
            </a:xfrm>
            <a:prstGeom prst="rect">
              <a:avLst/>
            </a:prstGeom>
            <a:noFill/>
          </p:spPr>
          <p:txBody>
            <a:bodyPr wrap="square" rtlCol="0">
              <a:spAutoFit/>
            </a:bodyPr>
            <a:lstStyle/>
            <a:p>
              <a:pPr algn="r" rtl="1"/>
              <a:r>
                <a:rPr lang="he-IL" b="1" dirty="0"/>
                <a:t>משרעת הצונאמי בקו עומק 100 מ'</a:t>
              </a:r>
              <a:endParaRPr lang="en-US" b="1" dirty="0"/>
            </a:p>
          </p:txBody>
        </p:sp>
      </p:grpSp>
    </p:spTree>
    <p:extLst>
      <p:ext uri="{BB962C8B-B14F-4D97-AF65-F5344CB8AC3E}">
        <p14:creationId xmlns:p14="http://schemas.microsoft.com/office/powerpoint/2010/main" val="3015306993"/>
      </p:ext>
    </p:extLst>
  </p:cSld>
  <p:clrMapOvr>
    <a:masterClrMapping/>
  </p:clrMapOvr>
  <mc:AlternateContent xmlns:mc="http://schemas.openxmlformats.org/markup-compatibility/2006" xmlns:p14="http://schemas.microsoft.com/office/powerpoint/2010/main">
    <mc:Choice Requires="p14">
      <p:transition spd="slow" p14:dur="2000" advTm="75456"/>
    </mc:Choice>
    <mc:Fallback xmlns="">
      <p:transition spd="slow" advTm="7545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4A197D-F7F0-4B3E-B4A7-8D0AD3A6A0A5}"/>
              </a:ext>
            </a:extLst>
          </p:cNvPr>
          <p:cNvSpPr/>
          <p:nvPr/>
        </p:nvSpPr>
        <p:spPr>
          <a:xfrm>
            <a:off x="2843817" y="504577"/>
            <a:ext cx="6272871" cy="584775"/>
          </a:xfrm>
          <a:prstGeom prst="rect">
            <a:avLst/>
          </a:prstGeom>
        </p:spPr>
        <p:txBody>
          <a:bodyPr wrap="none">
            <a:spAutoFit/>
          </a:bodyPr>
          <a:lstStyle/>
          <a:p>
            <a:pPr>
              <a:buClr>
                <a:srgbClr val="C47B44"/>
              </a:buClr>
              <a:buSzPct val="80000"/>
            </a:pPr>
            <a:r>
              <a:rPr lang="en-US" sz="3200" b="1" dirty="0">
                <a:solidFill>
                  <a:srgbClr val="C00000"/>
                </a:solidFill>
                <a:latin typeface="Arial" panose="020B0604020202020204" pitchFamily="34" charset="0"/>
                <a:cs typeface="Arial" panose="020B0604020202020204" pitchFamily="34" charset="0"/>
              </a:rPr>
              <a:t>6.1 General Requirements </a:t>
            </a:r>
            <a:r>
              <a:rPr lang="he-IL" sz="3200" b="1" dirty="0">
                <a:solidFill>
                  <a:srgbClr val="C00000"/>
                </a:solidFill>
                <a:latin typeface="Arial" panose="020B0604020202020204" pitchFamily="34" charset="0"/>
                <a:cs typeface="Arial" panose="020B0604020202020204" pitchFamily="34" charset="0"/>
              </a:rPr>
              <a:t>פרק </a:t>
            </a:r>
            <a:r>
              <a:rPr lang="en-US" sz="3200" b="1" dirty="0">
                <a:solidFill>
                  <a:srgbClr val="002060"/>
                </a:solidFill>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E12C2FA8-1771-4D8F-9AD7-FD9BB3AC800D}"/>
              </a:ext>
            </a:extLst>
          </p:cNvPr>
          <p:cNvSpPr/>
          <p:nvPr/>
        </p:nvSpPr>
        <p:spPr>
          <a:xfrm>
            <a:off x="0" y="975408"/>
            <a:ext cx="12076253" cy="5050357"/>
          </a:xfrm>
          <a:prstGeom prst="rect">
            <a:avLst/>
          </a:prstGeom>
        </p:spPr>
        <p:txBody>
          <a:bodyPr wrap="square">
            <a:spAutoFit/>
          </a:bodyPr>
          <a:lstStyle/>
          <a:p>
            <a:pPr marL="457200" indent="-457200" algn="r" rtl="1">
              <a:lnSpc>
                <a:spcPct val="150000"/>
              </a:lnSpc>
              <a:buFont typeface="Wingdings" panose="05000000000000000000" pitchFamily="2" charset="2"/>
              <a:buChar char="q"/>
            </a:pPr>
            <a:r>
              <a:rPr lang="he-IL" sz="2600" b="1" dirty="0">
                <a:solidFill>
                  <a:srgbClr val="0000FF"/>
                </a:solidFill>
                <a:latin typeface="Times New Roman" panose="02020603050405020304" pitchFamily="18" charset="0"/>
              </a:rPr>
              <a:t>פרק 6 ישים בתחום הממופה של האזור המוגדר כאזור תכן לצונאמי</a:t>
            </a:r>
          </a:p>
          <a:p>
            <a:pPr marL="457200" indent="-457200" algn="r" rtl="1">
              <a:lnSpc>
                <a:spcPct val="150000"/>
              </a:lnSpc>
              <a:buFont typeface="Wingdings" panose="05000000000000000000" pitchFamily="2" charset="2"/>
              <a:buChar char="q"/>
            </a:pPr>
            <a:r>
              <a:rPr lang="he-IL" sz="2600" b="1" dirty="0">
                <a:solidFill>
                  <a:srgbClr val="0000FF"/>
                </a:solidFill>
                <a:latin typeface="Arial" panose="020B0604020202020204" pitchFamily="34" charset="0"/>
              </a:rPr>
              <a:t>אזור תכן לצונאמי הוא השטח, הפגיע להיות מוצף ע"י הצונאמי המקסימלי שנחשב כאפשרי, בעל סיכוי של 2% להיות מוחרג בתקופה של 50 שנה, או בעל תקופת חזרה של אחת ל-2475 שנה</a:t>
            </a:r>
            <a:r>
              <a:rPr lang="en-US" sz="2600" b="1" dirty="0">
                <a:solidFill>
                  <a:srgbClr val="0000FF"/>
                </a:solidFill>
                <a:latin typeface="Arial" panose="020B0604020202020204" pitchFamily="34" charset="0"/>
              </a:rPr>
              <a:t> </a:t>
            </a:r>
            <a:r>
              <a:rPr lang="he-IL" sz="2600" b="1" dirty="0">
                <a:solidFill>
                  <a:srgbClr val="0000FF"/>
                </a:solidFill>
                <a:latin typeface="Arial" panose="020B0604020202020204" pitchFamily="34" charset="0"/>
              </a:rPr>
              <a:t>(2500~ שנה) בממוצע.     </a:t>
            </a:r>
          </a:p>
          <a:p>
            <a:pPr marL="457200" indent="-457200" algn="r" rtl="1">
              <a:lnSpc>
                <a:spcPct val="150000"/>
              </a:lnSpc>
              <a:buFont typeface="Wingdings" panose="05000000000000000000" pitchFamily="2" charset="2"/>
              <a:buChar char="q"/>
            </a:pPr>
            <a:r>
              <a:rPr lang="he-IL" sz="2600" b="1" dirty="0">
                <a:solidFill>
                  <a:srgbClr val="0000FF"/>
                </a:solidFill>
                <a:latin typeface="Arial" panose="020B0604020202020204" pitchFamily="34" charset="0"/>
              </a:rPr>
              <a:t>פרק 6 של התקן חל רק על מדינות ארה"ב בחוף המערבי: אלסקה, וושינגטון, אורגון, קליפורניה והוואי, שהן באזורים בעלי נטייה לצונאמי ושיש בהן סכנות שניתנות לכימות.</a:t>
            </a:r>
          </a:p>
          <a:p>
            <a:pPr marL="457200" indent="-457200" algn="r" rtl="1">
              <a:lnSpc>
                <a:spcPct val="150000"/>
              </a:lnSpc>
              <a:spcBef>
                <a:spcPts val="1800"/>
              </a:spcBef>
              <a:buSzPct val="75000"/>
              <a:buBlip>
                <a:blip r:embed="rId3"/>
              </a:buBlip>
            </a:pPr>
            <a:r>
              <a:rPr lang="he-IL" sz="2600" b="1" u="sng" dirty="0">
                <a:solidFill>
                  <a:srgbClr val="FF0000"/>
                </a:solidFill>
                <a:effectLst>
                  <a:outerShdw blurRad="38100" dist="38100" dir="2700000" algn="tl">
                    <a:srgbClr val="000000">
                      <a:alpha val="43137"/>
                    </a:srgbClr>
                  </a:outerShdw>
                </a:effectLst>
                <a:latin typeface="Arial" panose="020B0604020202020204" pitchFamily="34" charset="0"/>
              </a:rPr>
              <a:t>הערה</a:t>
            </a:r>
            <a:r>
              <a:rPr lang="he-IL" sz="2600" b="1" dirty="0">
                <a:solidFill>
                  <a:srgbClr val="FF0000"/>
                </a:solidFill>
                <a:effectLst>
                  <a:outerShdw blurRad="38100" dist="38100" dir="2700000" algn="tl">
                    <a:srgbClr val="000000">
                      <a:alpha val="43137"/>
                    </a:srgbClr>
                  </a:outerShdw>
                </a:effectLst>
                <a:latin typeface="Arial" panose="020B0604020202020204" pitchFamily="34" charset="0"/>
              </a:rPr>
              <a:t>: עבור ישראל  מומלץ  לכלול את כל האזורים החופיים בים התיכון, ובהמשך גם אלה בים סוף, בים המלח ובכנרת כאזורים הצפויים לצונאמי .</a:t>
            </a:r>
            <a:endParaRPr lang="en-US" sz="2600" b="1" dirty="0">
              <a:solidFill>
                <a:srgbClr val="FF0000"/>
              </a:solidFill>
              <a:effectLst>
                <a:outerShdw blurRad="38100" dist="38100" dir="2700000" algn="tl">
                  <a:srgbClr val="000000">
                    <a:alpha val="43137"/>
                  </a:srgbClr>
                </a:outerShdw>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3598051704"/>
      </p:ext>
    </p:extLst>
  </p:cSld>
  <p:clrMapOvr>
    <a:masterClrMapping/>
  </p:clrMapOvr>
  <mc:AlternateContent xmlns:mc="http://schemas.openxmlformats.org/markup-compatibility/2006" xmlns:p14="http://schemas.microsoft.com/office/powerpoint/2010/main">
    <mc:Choice Requires="p14">
      <p:transition spd="slow" p14:dur="2000" advTm="61977"/>
    </mc:Choice>
    <mc:Fallback xmlns="">
      <p:transition spd="slow" advTm="619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chemeClr val="tx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chemeClr val="tx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chemeClr val="tx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rgbClr val="FF33CC"/>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44D95F-0C2F-431D-8763-B3539C3259FD}"/>
              </a:ext>
            </a:extLst>
          </p:cNvPr>
          <p:cNvSpPr txBox="1"/>
          <p:nvPr/>
        </p:nvSpPr>
        <p:spPr>
          <a:xfrm>
            <a:off x="157016" y="326372"/>
            <a:ext cx="11970327" cy="584775"/>
          </a:xfrm>
          <a:prstGeom prst="rect">
            <a:avLst/>
          </a:prstGeom>
          <a:noFill/>
        </p:spPr>
        <p:txBody>
          <a:bodyPr wrap="square" rtlCol="0">
            <a:spAutoFit/>
          </a:bodyPr>
          <a:lstStyle/>
          <a:p>
            <a:pPr algn="ctr" rtl="1"/>
            <a:r>
              <a:rPr lang="he-IL" sz="3200" b="1" dirty="0">
                <a:solidFill>
                  <a:srgbClr val="C00000"/>
                </a:solidFill>
              </a:rPr>
              <a:t>תקן 7-16 </a:t>
            </a:r>
            <a:r>
              <a:rPr lang="en-US" sz="3200" b="1" dirty="0">
                <a:solidFill>
                  <a:srgbClr val="C00000"/>
                </a:solidFill>
              </a:rPr>
              <a:t>ASCE</a:t>
            </a:r>
            <a:r>
              <a:rPr lang="he-IL" sz="3200" b="1" dirty="0">
                <a:solidFill>
                  <a:srgbClr val="C00000"/>
                </a:solidFill>
              </a:rPr>
              <a:t>, פרק 6 : עומסי צונאמי – ראשי פרקי</a:t>
            </a:r>
            <a:r>
              <a:rPr lang="en-US" sz="3200" b="1" dirty="0">
                <a:solidFill>
                  <a:srgbClr val="C00000"/>
                </a:solidFill>
              </a:rPr>
              <a:t> </a:t>
            </a:r>
            <a:r>
              <a:rPr lang="he-IL" sz="3200" b="1" dirty="0">
                <a:solidFill>
                  <a:srgbClr val="C00000"/>
                </a:solidFill>
              </a:rPr>
              <a:t>משנה</a:t>
            </a:r>
            <a:endParaRPr lang="en-US" sz="3200" b="1" dirty="0">
              <a:solidFill>
                <a:srgbClr val="C00000"/>
              </a:solidFill>
            </a:endParaRPr>
          </a:p>
        </p:txBody>
      </p:sp>
      <p:sp>
        <p:nvSpPr>
          <p:cNvPr id="3" name="TextBox 2">
            <a:extLst>
              <a:ext uri="{FF2B5EF4-FFF2-40B4-BE49-F238E27FC236}">
                <a16:creationId xmlns:a16="http://schemas.microsoft.com/office/drawing/2014/main" id="{6F4A15B4-F880-49D2-8DA2-9E7E5082E572}"/>
              </a:ext>
            </a:extLst>
          </p:cNvPr>
          <p:cNvSpPr txBox="1"/>
          <p:nvPr/>
        </p:nvSpPr>
        <p:spPr>
          <a:xfrm>
            <a:off x="-2" y="749271"/>
            <a:ext cx="12127345" cy="6370975"/>
          </a:xfrm>
          <a:prstGeom prst="rect">
            <a:avLst/>
          </a:prstGeom>
          <a:noFill/>
        </p:spPr>
        <p:txBody>
          <a:bodyPr wrap="square" rtlCol="0">
            <a:spAutoFit/>
          </a:bodyPr>
          <a:lstStyle/>
          <a:p>
            <a:pPr marL="342900" indent="-342900">
              <a:buClr>
                <a:srgbClr val="C47B44"/>
              </a:buClr>
              <a:buSzPct val="80000"/>
              <a:buBlip>
                <a:blip r:embed="rId2"/>
              </a:buBlip>
            </a:pPr>
            <a:r>
              <a:rPr lang="en-US" sz="2400" b="1" dirty="0">
                <a:solidFill>
                  <a:srgbClr val="0000FF"/>
                </a:solidFill>
                <a:latin typeface="Arial" panose="020B0604020202020204" pitchFamily="34" charset="0"/>
                <a:cs typeface="Arial" panose="020B0604020202020204" pitchFamily="34" charset="0"/>
              </a:rPr>
              <a:t>6.1 General Requirements  </a:t>
            </a:r>
          </a:p>
          <a:p>
            <a:pPr marL="342900" indent="-342900">
              <a:buClr>
                <a:srgbClr val="C47B44"/>
              </a:buClr>
              <a:buSzPct val="80000"/>
              <a:buBlip>
                <a:blip r:embed="rId2"/>
              </a:buBlip>
            </a:pPr>
            <a:r>
              <a:rPr lang="en-US" sz="2400" b="1" dirty="0">
                <a:solidFill>
                  <a:srgbClr val="0000FF"/>
                </a:solidFill>
                <a:latin typeface="Arial" panose="020B0604020202020204" pitchFamily="34" charset="0"/>
                <a:cs typeface="Arial" panose="020B0604020202020204" pitchFamily="34" charset="0"/>
              </a:rPr>
              <a:t>6.2 Definitions    ;      6.3 Symbols and Notation </a:t>
            </a:r>
          </a:p>
          <a:p>
            <a:pPr marL="342900" indent="-342900">
              <a:buClr>
                <a:srgbClr val="C47B44"/>
              </a:buClr>
              <a:buSzPct val="80000"/>
              <a:buBlip>
                <a:blip r:embed="rId2"/>
              </a:buBlip>
            </a:pPr>
            <a:r>
              <a:rPr lang="en-US" sz="2400" b="1" dirty="0">
                <a:solidFill>
                  <a:srgbClr val="0000FF"/>
                </a:solidFill>
                <a:latin typeface="Arial" panose="020B0604020202020204" pitchFamily="34" charset="0"/>
                <a:cs typeface="Arial" panose="020B0604020202020204" pitchFamily="34" charset="0"/>
              </a:rPr>
              <a:t>6.4 Tsunami Risk Categories </a:t>
            </a:r>
          </a:p>
          <a:p>
            <a:pPr marL="342900" indent="-342900">
              <a:buClr>
                <a:srgbClr val="C47B44"/>
              </a:buClr>
              <a:buSzPct val="80000"/>
              <a:buBlip>
                <a:blip r:embed="rId2"/>
              </a:buBlip>
            </a:pPr>
            <a:r>
              <a:rPr lang="en-US" sz="2400" b="1" dirty="0">
                <a:solidFill>
                  <a:srgbClr val="0000FF"/>
                </a:solidFill>
                <a:latin typeface="Arial" panose="020B0604020202020204" pitchFamily="34" charset="0"/>
                <a:cs typeface="Arial" panose="020B0604020202020204" pitchFamily="34" charset="0"/>
              </a:rPr>
              <a:t>6.5 Analysis of Design Inundation Depth and Flow Velocity </a:t>
            </a:r>
          </a:p>
          <a:p>
            <a:pPr marL="342900" indent="-342900">
              <a:buClr>
                <a:srgbClr val="C47B44"/>
              </a:buClr>
              <a:buSzPct val="80000"/>
              <a:buBlip>
                <a:blip r:embed="rId2"/>
              </a:buBlip>
            </a:pPr>
            <a:r>
              <a:rPr lang="en-US" sz="2400" b="1" dirty="0">
                <a:solidFill>
                  <a:srgbClr val="0000FF"/>
                </a:solidFill>
                <a:latin typeface="Arial" panose="020B0604020202020204" pitchFamily="34" charset="0"/>
                <a:cs typeface="Arial" panose="020B0604020202020204" pitchFamily="34" charset="0"/>
              </a:rPr>
              <a:t>6.6 Inundation Depth and Flow Velocities Based on Runup</a:t>
            </a:r>
            <a:endParaRPr lang="he-IL" sz="2400" b="1" dirty="0">
              <a:solidFill>
                <a:srgbClr val="0000FF"/>
              </a:solidFill>
              <a:latin typeface="Arial" panose="020B0604020202020204" pitchFamily="34" charset="0"/>
              <a:cs typeface="Arial" panose="020B0604020202020204" pitchFamily="34" charset="0"/>
            </a:endParaRPr>
          </a:p>
          <a:p>
            <a:pPr marL="342900" indent="-342900">
              <a:buClr>
                <a:srgbClr val="C47B44"/>
              </a:buClr>
              <a:buSzPct val="80000"/>
              <a:buBlip>
                <a:blip r:embed="rId2"/>
              </a:buBlip>
            </a:pPr>
            <a:r>
              <a:rPr lang="en-US" sz="2400" b="1" dirty="0">
                <a:solidFill>
                  <a:srgbClr val="0000FF"/>
                </a:solidFill>
                <a:latin typeface="Arial" panose="020B0604020202020204" pitchFamily="34" charset="0"/>
                <a:cs typeface="Arial" panose="020B0604020202020204" pitchFamily="34" charset="0"/>
              </a:rPr>
              <a:t>6.7 Inundation Depth and Flow Velocities Based on Site-Specific Probabilistic</a:t>
            </a:r>
          </a:p>
          <a:p>
            <a:pPr marL="342900" indent="-342900">
              <a:buClr>
                <a:srgbClr val="C47B44"/>
              </a:buClr>
              <a:buSzPct val="80000"/>
              <a:buFont typeface="Arial" panose="020B0604020202020204" pitchFamily="34" charset="0"/>
              <a:buChar char="•"/>
            </a:pPr>
            <a:r>
              <a:rPr lang="en-US" sz="2400" b="1" dirty="0">
                <a:solidFill>
                  <a:srgbClr val="0000FF"/>
                </a:solidFill>
                <a:latin typeface="Arial" panose="020B0604020202020204" pitchFamily="34" charset="0"/>
                <a:cs typeface="Arial" panose="020B0604020202020204" pitchFamily="34" charset="0"/>
              </a:rPr>
              <a:t>     Tsunami Hazard Analysis</a:t>
            </a:r>
          </a:p>
          <a:p>
            <a:pPr marL="342900" indent="-342900">
              <a:buSzPct val="80000"/>
              <a:buBlip>
                <a:blip r:embed="rId2"/>
              </a:buBlip>
            </a:pPr>
            <a:r>
              <a:rPr lang="en-US" sz="2400" b="1" dirty="0">
                <a:solidFill>
                  <a:srgbClr val="0000FF"/>
                </a:solidFill>
                <a:latin typeface="Arial" panose="020B0604020202020204" pitchFamily="34" charset="0"/>
                <a:cs typeface="Arial" panose="020B0604020202020204" pitchFamily="34" charset="0"/>
              </a:rPr>
              <a:t>6.8 Structural Design Procedures for Tsunami Effects </a:t>
            </a:r>
          </a:p>
          <a:p>
            <a:pPr marL="342900" indent="-342900">
              <a:buSzPct val="80000"/>
              <a:buBlip>
                <a:blip r:embed="rId2"/>
              </a:buBlip>
            </a:pPr>
            <a:r>
              <a:rPr lang="en-US" sz="2400" b="1" dirty="0">
                <a:solidFill>
                  <a:srgbClr val="0000FF"/>
                </a:solidFill>
                <a:latin typeface="Arial" panose="020B0604020202020204" pitchFamily="34" charset="0"/>
                <a:cs typeface="Arial" panose="020B0604020202020204" pitchFamily="34" charset="0"/>
              </a:rPr>
              <a:t>6.9 Hydrostatic Loads   ;     6.10 Hydrodynamic Loads </a:t>
            </a:r>
          </a:p>
          <a:p>
            <a:pPr marL="342900" indent="-342900">
              <a:buSzPct val="80000"/>
              <a:buBlip>
                <a:blip r:embed="rId2"/>
              </a:buBlip>
            </a:pPr>
            <a:r>
              <a:rPr lang="en-US" sz="2400" b="1" dirty="0">
                <a:solidFill>
                  <a:srgbClr val="0000FF"/>
                </a:solidFill>
                <a:latin typeface="Arial" panose="020B0604020202020204" pitchFamily="34" charset="0"/>
                <a:cs typeface="Arial" panose="020B0604020202020204" pitchFamily="34" charset="0"/>
              </a:rPr>
              <a:t>6.11 Debris Impact Loads </a:t>
            </a:r>
          </a:p>
          <a:p>
            <a:pPr marL="342900" indent="-342900">
              <a:buSzPct val="80000"/>
              <a:buBlip>
                <a:blip r:embed="rId2"/>
              </a:buBlip>
            </a:pPr>
            <a:r>
              <a:rPr lang="en-US" sz="2400" b="1" dirty="0">
                <a:solidFill>
                  <a:srgbClr val="0000FF"/>
                </a:solidFill>
                <a:latin typeface="Arial" panose="020B0604020202020204" pitchFamily="34" charset="0"/>
                <a:cs typeface="Arial" panose="020B0604020202020204" pitchFamily="34" charset="0"/>
              </a:rPr>
              <a:t>6.12 Foundation Design </a:t>
            </a:r>
          </a:p>
          <a:p>
            <a:pPr marL="342900" indent="-342900">
              <a:buSzPct val="80000"/>
              <a:buBlip>
                <a:blip r:embed="rId2"/>
              </a:buBlip>
            </a:pPr>
            <a:r>
              <a:rPr lang="en-US" sz="2400" b="1" dirty="0">
                <a:solidFill>
                  <a:srgbClr val="0000FF"/>
                </a:solidFill>
                <a:latin typeface="Arial" panose="020B0604020202020204" pitchFamily="34" charset="0"/>
                <a:cs typeface="Arial" panose="020B0604020202020204" pitchFamily="34" charset="0"/>
              </a:rPr>
              <a:t>6.13 Structural Countermeasures for Tsunami Loading </a:t>
            </a:r>
          </a:p>
          <a:p>
            <a:pPr marL="342900" indent="-342900">
              <a:buSzPct val="80000"/>
              <a:buBlip>
                <a:blip r:embed="rId2"/>
              </a:buBlip>
            </a:pPr>
            <a:r>
              <a:rPr lang="en-US" sz="2400" b="1" dirty="0">
                <a:solidFill>
                  <a:srgbClr val="0000FF"/>
                </a:solidFill>
                <a:latin typeface="Arial" panose="020B0604020202020204" pitchFamily="34" charset="0"/>
                <a:cs typeface="Arial" panose="020B0604020202020204" pitchFamily="34" charset="0"/>
              </a:rPr>
              <a:t>6.14 Tsunami Vertical Evacuation Refuge Structures </a:t>
            </a:r>
          </a:p>
          <a:p>
            <a:pPr marL="342900" indent="-342900">
              <a:buSzPct val="80000"/>
              <a:buBlip>
                <a:blip r:embed="rId2"/>
              </a:buBlip>
            </a:pPr>
            <a:r>
              <a:rPr lang="en-US" sz="2400" b="1" dirty="0">
                <a:solidFill>
                  <a:srgbClr val="0000FF"/>
                </a:solidFill>
                <a:latin typeface="Arial" panose="020B0604020202020204" pitchFamily="34" charset="0"/>
                <a:cs typeface="Arial" panose="020B0604020202020204" pitchFamily="34" charset="0"/>
              </a:rPr>
              <a:t>6.15 Designated Nonstructural Components and Systems</a:t>
            </a:r>
          </a:p>
          <a:p>
            <a:pPr marL="342900" indent="-342900">
              <a:buSzPct val="80000"/>
              <a:buBlip>
                <a:blip r:embed="rId2"/>
              </a:buBlip>
            </a:pPr>
            <a:r>
              <a:rPr lang="en-US" sz="2400" b="1" dirty="0">
                <a:solidFill>
                  <a:srgbClr val="0000FF"/>
                </a:solidFill>
                <a:latin typeface="Arial" panose="020B0604020202020204" pitchFamily="34" charset="0"/>
                <a:cs typeface="Arial" panose="020B0604020202020204" pitchFamily="34" charset="0"/>
              </a:rPr>
              <a:t>6.16 Non-Building Tsunami Risk Category III and IV Structures</a:t>
            </a:r>
          </a:p>
          <a:p>
            <a:pPr marL="342900" indent="-342900">
              <a:buSzPct val="80000"/>
              <a:buBlip>
                <a:blip r:embed="rId2"/>
              </a:buBlip>
            </a:pPr>
            <a:r>
              <a:rPr lang="en-US" sz="2400" b="1" dirty="0">
                <a:solidFill>
                  <a:srgbClr val="0000FF"/>
                </a:solidFill>
                <a:latin typeface="Arial" panose="020B0604020202020204" pitchFamily="34" charset="0"/>
                <a:cs typeface="Arial" panose="020B0604020202020204" pitchFamily="34" charset="0"/>
              </a:rPr>
              <a:t>6.17 Consensus Standards and Other Referenced Documents</a:t>
            </a:r>
            <a:endParaRPr lang="he-IL" sz="2400" b="1" dirty="0">
              <a:solidFill>
                <a:srgbClr val="0000FF"/>
              </a:solidFill>
              <a:latin typeface="Arial" panose="020B0604020202020204" pitchFamily="34" charset="0"/>
              <a:cs typeface="Arial" panose="020B0604020202020204" pitchFamily="34" charset="0"/>
            </a:endParaRPr>
          </a:p>
          <a:p>
            <a:pPr marL="342900" indent="-342900">
              <a:buSzPct val="80000"/>
              <a:buBlip>
                <a:blip r:embed="rId2"/>
              </a:buBlip>
            </a:pPr>
            <a:endParaRPr lang="en-US" sz="24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8455467"/>
      </p:ext>
    </p:extLst>
  </p:cSld>
  <p:clrMapOvr>
    <a:masterClrMapping/>
  </p:clrMapOvr>
  <mc:AlternateContent xmlns:mc="http://schemas.openxmlformats.org/markup-compatibility/2006" xmlns:p14="http://schemas.microsoft.com/office/powerpoint/2010/main">
    <mc:Choice Requires="p14">
      <p:transition spd="slow" p14:dur="2000" advTm="45829"/>
    </mc:Choice>
    <mc:Fallback xmlns="">
      <p:transition spd="slow" advTm="4582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B4EDC4-2D6F-4A77-895C-D5E6AB07992E}"/>
              </a:ext>
            </a:extLst>
          </p:cNvPr>
          <p:cNvSpPr txBox="1"/>
          <p:nvPr/>
        </p:nvSpPr>
        <p:spPr>
          <a:xfrm>
            <a:off x="0" y="381000"/>
            <a:ext cx="12192000" cy="892552"/>
          </a:xfrm>
          <a:prstGeom prst="rect">
            <a:avLst/>
          </a:prstGeom>
          <a:no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Risk Categories of Buildings and Other Structures per ASCE 7-16</a:t>
            </a:r>
          </a:p>
          <a:p>
            <a:pPr algn="ctr">
              <a:spcAft>
                <a:spcPts val="600"/>
              </a:spcAft>
            </a:pPr>
            <a:r>
              <a:rPr lang="en-US" sz="2200" b="1" i="1" dirty="0">
                <a:solidFill>
                  <a:srgbClr val="C00000"/>
                </a:solidFill>
                <a:latin typeface="Arial" panose="020B0604020202020204" pitchFamily="34" charset="0"/>
                <a:cs typeface="Arial" panose="020B0604020202020204" pitchFamily="34" charset="0"/>
              </a:rPr>
              <a:t>Not all structures within the TDZ are subject to the provisions  </a:t>
            </a:r>
            <a:endParaRPr lang="en-US" sz="22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AFEE7B7F-DC20-49A4-BE0B-ADB7AF1FAD8B}"/>
              </a:ext>
            </a:extLst>
          </p:cNvPr>
          <p:cNvGraphicFramePr>
            <a:graphicFrameLocks noGrp="1"/>
          </p:cNvGraphicFramePr>
          <p:nvPr>
            <p:extLst>
              <p:ext uri="{D42A27DB-BD31-4B8C-83A1-F6EECF244321}">
                <p14:modId xmlns:p14="http://schemas.microsoft.com/office/powerpoint/2010/main" val="4052230326"/>
              </p:ext>
            </p:extLst>
          </p:nvPr>
        </p:nvGraphicFramePr>
        <p:xfrm>
          <a:off x="108860" y="1203961"/>
          <a:ext cx="11985171" cy="4764876"/>
        </p:xfrm>
        <a:graphic>
          <a:graphicData uri="http://schemas.openxmlformats.org/drawingml/2006/table">
            <a:tbl>
              <a:tblPr firstRow="1" bandRow="1">
                <a:tableStyleId>{5C22544A-7EE6-4342-B048-85BDC9FD1C3A}</a:tableStyleId>
              </a:tblPr>
              <a:tblGrid>
                <a:gridCol w="2666997">
                  <a:extLst>
                    <a:ext uri="{9D8B030D-6E8A-4147-A177-3AD203B41FA5}">
                      <a16:colId xmlns:a16="http://schemas.microsoft.com/office/drawing/2014/main" val="3766414941"/>
                    </a:ext>
                  </a:extLst>
                </a:gridCol>
                <a:gridCol w="9318174">
                  <a:extLst>
                    <a:ext uri="{9D8B030D-6E8A-4147-A177-3AD203B41FA5}">
                      <a16:colId xmlns:a16="http://schemas.microsoft.com/office/drawing/2014/main" val="68711880"/>
                    </a:ext>
                  </a:extLst>
                </a:gridCol>
              </a:tblGrid>
              <a:tr h="83480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300" b="1" i="0" u="none" strike="noStrike" kern="1200" baseline="0" dirty="0">
                          <a:solidFill>
                            <a:srgbClr val="C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Risk Category  I </a:t>
                      </a:r>
                      <a:endParaRPr lang="en-US" sz="2300" b="0" i="0" u="none" strike="noStrike" kern="1200" baseline="0" dirty="0">
                        <a:solidFill>
                          <a:schemeClr val="lt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CC00"/>
                    </a:solidFill>
                  </a:tcPr>
                </a:tc>
                <a:tc>
                  <a:txBody>
                    <a:bodyPr/>
                    <a:lstStyle/>
                    <a:p>
                      <a:pPr marL="0" indent="0">
                        <a:buFont typeface="Arial" panose="020B0604020202020204" pitchFamily="34" charset="0"/>
                        <a:buNone/>
                      </a:pPr>
                      <a:r>
                        <a:rPr lang="en-US" sz="2300" b="1" i="0" u="none" strike="noStrike" kern="1200" baseline="0" dirty="0">
                          <a:solidFill>
                            <a:schemeClr val="lt1"/>
                          </a:solidFill>
                          <a:latin typeface="Arial" panose="020B0604020202020204" pitchFamily="34" charset="0"/>
                          <a:ea typeface="+mn-ea"/>
                          <a:cs typeface="Arial" panose="020B0604020202020204" pitchFamily="34" charset="0"/>
                        </a:rPr>
                        <a:t>Buildings and other structures that represent a low risk to humans  </a:t>
                      </a:r>
                      <a:endParaRPr lang="en-US" sz="2300" b="0" i="0" u="none" strike="noStrike" kern="1200" baseline="0" dirty="0">
                        <a:solidFill>
                          <a:schemeClr val="lt1"/>
                        </a:solidFill>
                        <a:latin typeface="Arial" panose="020B0604020202020204" pitchFamily="34" charset="0"/>
                        <a:ea typeface="+mn-ea"/>
                        <a:cs typeface="Arial" panose="020B0604020202020204" pitchFamily="34"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70C0"/>
                    </a:solidFill>
                  </a:tcPr>
                </a:tc>
                <a:extLst>
                  <a:ext uri="{0D108BD9-81ED-4DB2-BD59-A6C34878D82A}">
                    <a16:rowId xmlns:a16="http://schemas.microsoft.com/office/drawing/2014/main" val="4219830181"/>
                  </a:ext>
                </a:extLst>
              </a:tr>
              <a:tr h="83480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300" b="1" i="0" u="none" strike="noStrike" kern="1200" baseline="0" dirty="0">
                          <a:solidFill>
                            <a:srgbClr val="C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Risk Category  II</a:t>
                      </a:r>
                      <a:endParaRPr lang="en-US" sz="2300" b="0" i="0" u="none" strike="noStrike" kern="1200" baseline="0" dirty="0">
                        <a:solidFill>
                          <a:schemeClr val="lt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CC00"/>
                    </a:solidFill>
                  </a:tcPr>
                </a:tc>
                <a:tc>
                  <a:txBody>
                    <a:bodyPr/>
                    <a:lstStyle/>
                    <a:p>
                      <a:pPr marL="0" indent="0">
                        <a:buFont typeface="Arial" panose="020B0604020202020204" pitchFamily="34" charset="0"/>
                        <a:buNone/>
                      </a:pPr>
                      <a:r>
                        <a:rPr lang="en-US" sz="2300" b="1" i="0" u="none" strike="noStrike" kern="1200" baseline="0" dirty="0">
                          <a:solidFill>
                            <a:srgbClr val="0070C0"/>
                          </a:solidFill>
                          <a:latin typeface="Arial" panose="020B0604020202020204" pitchFamily="34" charset="0"/>
                          <a:ea typeface="+mn-ea"/>
                          <a:cs typeface="Arial" panose="020B0604020202020204" pitchFamily="34" charset="0"/>
                        </a:rPr>
                        <a:t>All buildings and other structures except those listed in Risk Categories I, III, IV </a:t>
                      </a:r>
                      <a:r>
                        <a:rPr lang="en-US" sz="2300" b="1" i="0" u="none" strike="noStrike" kern="1200" baseline="0" dirty="0">
                          <a:solidFill>
                            <a:srgbClr val="002060"/>
                          </a:solidFill>
                          <a:latin typeface="Arial" panose="020B0604020202020204" pitchFamily="34" charset="0"/>
                          <a:ea typeface="+mn-ea"/>
                          <a:cs typeface="Arial" panose="020B0604020202020204" pitchFamily="34" charset="0"/>
                        </a:rPr>
                        <a:t>	</a:t>
                      </a: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7E8BF"/>
                    </a:solidFill>
                  </a:tcPr>
                </a:tc>
                <a:extLst>
                  <a:ext uri="{0D108BD9-81ED-4DB2-BD59-A6C34878D82A}">
                    <a16:rowId xmlns:a16="http://schemas.microsoft.com/office/drawing/2014/main" val="1218583824"/>
                  </a:ext>
                </a:extLst>
              </a:tr>
              <a:tr h="19425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300" b="1" i="0" u="none" strike="noStrike" kern="1200" baseline="0" dirty="0">
                          <a:solidFill>
                            <a:srgbClr val="C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Risk Category  III</a:t>
                      </a:r>
                      <a:endParaRPr lang="en-US" sz="2300" b="0" i="0" u="none" strike="noStrike" kern="1200" baseline="0" dirty="0">
                        <a:solidFill>
                          <a:schemeClr val="lt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CC00"/>
                    </a:solidFill>
                  </a:tcPr>
                </a:tc>
                <a:tc>
                  <a:txBody>
                    <a:bodyPr/>
                    <a:lstStyle/>
                    <a:p>
                      <a:pPr marL="228600" indent="-228600">
                        <a:buFont typeface="Arial" panose="020B0604020202020204" pitchFamily="34" charset="0"/>
                        <a:buChar char="•"/>
                      </a:pPr>
                      <a:r>
                        <a:rPr lang="en-US" sz="2300" b="1" dirty="0">
                          <a:latin typeface="Arial" panose="020B0604020202020204" pitchFamily="34" charset="0"/>
                          <a:cs typeface="Arial" panose="020B0604020202020204" pitchFamily="34" charset="0"/>
                        </a:rPr>
                        <a:t>Buildings and other structures, the failure of which could pose a substantial risk to human life. </a:t>
                      </a:r>
                    </a:p>
                    <a:p>
                      <a:pPr marL="228600" indent="-228600">
                        <a:buFont typeface="Arial" panose="020B0604020202020204" pitchFamily="34" charset="0"/>
                        <a:buChar char="•"/>
                      </a:pPr>
                      <a:r>
                        <a:rPr lang="en-US" sz="2300" b="1" dirty="0">
                          <a:latin typeface="Arial" panose="020B0604020202020204" pitchFamily="34" charset="0"/>
                          <a:cs typeface="Arial" panose="020B0604020202020204" pitchFamily="34" charset="0"/>
                        </a:rPr>
                        <a:t>Buildings and other structures with potential to cause a substantial economic impact and/or mass disruption of day-to-day civilian life in the event of failure. </a:t>
                      </a: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CF1C8"/>
                    </a:solidFill>
                  </a:tcPr>
                </a:tc>
                <a:extLst>
                  <a:ext uri="{0D108BD9-81ED-4DB2-BD59-A6C34878D82A}">
                    <a16:rowId xmlns:a16="http://schemas.microsoft.com/office/drawing/2014/main" val="2451610251"/>
                  </a:ext>
                </a:extLst>
              </a:tr>
              <a:tr h="11527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300" b="1" i="0" u="none" strike="noStrike" kern="1200" baseline="0" dirty="0">
                          <a:solidFill>
                            <a:srgbClr val="C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Risk Category  IV </a:t>
                      </a:r>
                      <a:endParaRPr lang="en-US" sz="2300" b="0" i="0" u="none" strike="noStrike" kern="1200" baseline="0" dirty="0">
                        <a:solidFill>
                          <a:schemeClr val="lt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CC00"/>
                    </a:solidFill>
                  </a:tcPr>
                </a:tc>
                <a:tc>
                  <a:txBody>
                    <a:bodyPr/>
                    <a:lstStyle/>
                    <a:p>
                      <a:pPr marL="228600" indent="-228600">
                        <a:buFont typeface="Arial" panose="020B0604020202020204" pitchFamily="34" charset="0"/>
                        <a:buChar char="•"/>
                      </a:pPr>
                      <a:r>
                        <a:rPr lang="en-US" sz="2300" b="1" dirty="0">
                          <a:solidFill>
                            <a:srgbClr val="C00000"/>
                          </a:solidFill>
                          <a:latin typeface="Arial" panose="020B0604020202020204" pitchFamily="34" charset="0"/>
                          <a:cs typeface="Arial" panose="020B0604020202020204" pitchFamily="34" charset="0"/>
                        </a:rPr>
                        <a:t>Buildings and other structures designated as essential facilities </a:t>
                      </a:r>
                    </a:p>
                    <a:p>
                      <a:pPr marL="228600" indent="-228600">
                        <a:buFont typeface="Arial" panose="020B0604020202020204" pitchFamily="34" charset="0"/>
                        <a:buChar char="•"/>
                      </a:pPr>
                      <a:r>
                        <a:rPr lang="en-US" sz="2300" b="1" dirty="0">
                          <a:solidFill>
                            <a:srgbClr val="C00000"/>
                          </a:solidFill>
                          <a:latin typeface="Arial" panose="020B0604020202020204" pitchFamily="34" charset="0"/>
                          <a:cs typeface="Arial" panose="020B0604020202020204" pitchFamily="34" charset="0"/>
                        </a:rPr>
                        <a:t>Buildings and other structures, the failure of which could pose a substantial hazard to the community.</a:t>
                      </a: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CF1C8"/>
                    </a:solidFill>
                  </a:tcPr>
                </a:tc>
                <a:extLst>
                  <a:ext uri="{0D108BD9-81ED-4DB2-BD59-A6C34878D82A}">
                    <a16:rowId xmlns:a16="http://schemas.microsoft.com/office/drawing/2014/main" val="3141745723"/>
                  </a:ext>
                </a:extLst>
              </a:tr>
            </a:tbl>
          </a:graphicData>
        </a:graphic>
      </p:graphicFrame>
      <p:sp>
        <p:nvSpPr>
          <p:cNvPr id="7" name="TextBox 6">
            <a:extLst>
              <a:ext uri="{FF2B5EF4-FFF2-40B4-BE49-F238E27FC236}">
                <a16:creationId xmlns:a16="http://schemas.microsoft.com/office/drawing/2014/main" id="{F17699DE-C0BA-4039-BAE0-16BEB365F489}"/>
              </a:ext>
            </a:extLst>
          </p:cNvPr>
          <p:cNvSpPr txBox="1"/>
          <p:nvPr/>
        </p:nvSpPr>
        <p:spPr>
          <a:xfrm>
            <a:off x="97969" y="5947064"/>
            <a:ext cx="12094031" cy="707886"/>
          </a:xfrm>
          <a:prstGeom prst="rect">
            <a:avLst/>
          </a:prstGeom>
          <a:noFill/>
        </p:spPr>
        <p:txBody>
          <a:bodyPr wrap="square" rtlCol="0">
            <a:spAutoFit/>
          </a:bodyPr>
          <a:lstStyle/>
          <a:p>
            <a:pPr algn="ctr"/>
            <a:r>
              <a:rPr lang="en-US" sz="2000" b="1" dirty="0">
                <a:solidFill>
                  <a:srgbClr val="002060"/>
                </a:solidFill>
                <a:latin typeface="Arial" panose="020B0604020202020204" pitchFamily="34" charset="0"/>
                <a:cs typeface="Arial" panose="020B0604020202020204" pitchFamily="34" charset="0"/>
              </a:rPr>
              <a:t>The tsunami provisions target the performance of Risk Category III and IV </a:t>
            </a:r>
          </a:p>
          <a:p>
            <a:pPr algn="ctr"/>
            <a:r>
              <a:rPr lang="en-US" sz="2000" b="1" dirty="0">
                <a:solidFill>
                  <a:srgbClr val="002060"/>
                </a:solidFill>
                <a:latin typeface="Arial" panose="020B0604020202020204" pitchFamily="34" charset="0"/>
                <a:cs typeface="Arial" panose="020B0604020202020204" pitchFamily="34" charset="0"/>
              </a:rPr>
              <a:t>and taller Risk Category II structures with some modifications</a:t>
            </a:r>
          </a:p>
        </p:txBody>
      </p:sp>
      <p:sp>
        <p:nvSpPr>
          <p:cNvPr id="3" name="Rectangle 2">
            <a:extLst>
              <a:ext uri="{FF2B5EF4-FFF2-40B4-BE49-F238E27FC236}">
                <a16:creationId xmlns:a16="http://schemas.microsoft.com/office/drawing/2014/main" id="{98A7E9DF-4473-4881-9CAA-0AE120EB490B}"/>
              </a:ext>
            </a:extLst>
          </p:cNvPr>
          <p:cNvSpPr/>
          <p:nvPr/>
        </p:nvSpPr>
        <p:spPr>
          <a:xfrm>
            <a:off x="92473" y="1154770"/>
            <a:ext cx="12025617" cy="902843"/>
          </a:xfrm>
          <a:prstGeom prst="rect">
            <a:avLst/>
          </a:prstGeom>
          <a:solidFill>
            <a:srgbClr val="F4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B8EB0DF-28C8-4708-9939-A0B9AB37C8F0}"/>
              </a:ext>
            </a:extLst>
          </p:cNvPr>
          <p:cNvSpPr/>
          <p:nvPr/>
        </p:nvSpPr>
        <p:spPr>
          <a:xfrm>
            <a:off x="92474" y="2057614"/>
            <a:ext cx="12025616" cy="837525"/>
          </a:xfrm>
          <a:prstGeom prst="rect">
            <a:avLst/>
          </a:prstGeom>
          <a:solidFill>
            <a:srgbClr val="F4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E3F3102-05B1-48ED-9C5D-24BE094915D6}"/>
              </a:ext>
            </a:extLst>
          </p:cNvPr>
          <p:cNvSpPr/>
          <p:nvPr/>
        </p:nvSpPr>
        <p:spPr>
          <a:xfrm>
            <a:off x="89242" y="2895140"/>
            <a:ext cx="12025616" cy="2006469"/>
          </a:xfrm>
          <a:prstGeom prst="rect">
            <a:avLst/>
          </a:prstGeom>
          <a:solidFill>
            <a:srgbClr val="F4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3B55C20-A0B6-4FE6-A1AB-FECB6A9D1D0B}"/>
              </a:ext>
            </a:extLst>
          </p:cNvPr>
          <p:cNvSpPr/>
          <p:nvPr/>
        </p:nvSpPr>
        <p:spPr>
          <a:xfrm>
            <a:off x="90900" y="4838345"/>
            <a:ext cx="12023958" cy="1179683"/>
          </a:xfrm>
          <a:prstGeom prst="rect">
            <a:avLst/>
          </a:prstGeom>
          <a:solidFill>
            <a:srgbClr val="F4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427967857"/>
      </p:ext>
    </p:extLst>
  </p:cSld>
  <p:clrMapOvr>
    <a:masterClrMapping/>
  </p:clrMapOvr>
  <mc:AlternateContent xmlns:mc="http://schemas.openxmlformats.org/markup-compatibility/2006" xmlns:p14="http://schemas.microsoft.com/office/powerpoint/2010/main">
    <mc:Choice Requires="p14">
      <p:transition spd="slow" p14:dur="2000" advTm="82015"/>
    </mc:Choice>
    <mc:Fallback xmlns="">
      <p:transition spd="slow" advTm="820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7896AF9-302B-48B0-A52C-74B98E6CB42F}"/>
              </a:ext>
            </a:extLst>
          </p:cNvPr>
          <p:cNvGraphicFramePr>
            <a:graphicFrameLocks noGrp="1"/>
          </p:cNvGraphicFramePr>
          <p:nvPr>
            <p:extLst>
              <p:ext uri="{D42A27DB-BD31-4B8C-83A1-F6EECF244321}">
                <p14:modId xmlns:p14="http://schemas.microsoft.com/office/powerpoint/2010/main" val="3268953279"/>
              </p:ext>
            </p:extLst>
          </p:nvPr>
        </p:nvGraphicFramePr>
        <p:xfrm>
          <a:off x="86470" y="828017"/>
          <a:ext cx="12029329" cy="5757844"/>
        </p:xfrm>
        <a:graphic>
          <a:graphicData uri="http://schemas.openxmlformats.org/drawingml/2006/table">
            <a:tbl>
              <a:tblPr firstRow="1" firstCol="1" bandRow="1">
                <a:tableStyleId>{5C22544A-7EE6-4342-B048-85BDC9FD1C3A}</a:tableStyleId>
              </a:tblPr>
              <a:tblGrid>
                <a:gridCol w="1938273">
                  <a:extLst>
                    <a:ext uri="{9D8B030D-6E8A-4147-A177-3AD203B41FA5}">
                      <a16:colId xmlns:a16="http://schemas.microsoft.com/office/drawing/2014/main" val="1541819502"/>
                    </a:ext>
                  </a:extLst>
                </a:gridCol>
                <a:gridCol w="10091056">
                  <a:extLst>
                    <a:ext uri="{9D8B030D-6E8A-4147-A177-3AD203B41FA5}">
                      <a16:colId xmlns:a16="http://schemas.microsoft.com/office/drawing/2014/main" val="2608425699"/>
                    </a:ext>
                  </a:extLst>
                </a:gridCol>
              </a:tblGrid>
              <a:tr h="1045528">
                <a:tc>
                  <a:txBody>
                    <a:bodyPr/>
                    <a:lstStyle/>
                    <a:p>
                      <a:pPr algn="ctr">
                        <a:lnSpc>
                          <a:spcPct val="115000"/>
                        </a:lnSpc>
                        <a:spcAft>
                          <a:spcPts val="0"/>
                        </a:spcAft>
                      </a:pPr>
                      <a:r>
                        <a:rPr lang="en-US" sz="2000" dirty="0">
                          <a:effectLst/>
                          <a:latin typeface="Arial" panose="020B0604020202020204" pitchFamily="34" charset="0"/>
                          <a:cs typeface="Arial" panose="020B0604020202020204" pitchFamily="34" charset="0"/>
                        </a:rPr>
                        <a:t>DESIGN TSUNAMI PARAMETERS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200" dirty="0">
                          <a:solidFill>
                            <a:schemeClr val="bg1"/>
                          </a:solidFill>
                          <a:effectLst/>
                          <a:latin typeface="Arial" panose="020B0604020202020204" pitchFamily="34" charset="0"/>
                          <a:cs typeface="Arial" panose="020B0604020202020204" pitchFamily="34" charset="0"/>
                        </a:rPr>
                        <a:t>The tsunami parameters used for design, consisting of the inundation depths and flow velocities at the stages of inflow and outflow most critical to the structure and momentum flux</a:t>
                      </a:r>
                      <a:r>
                        <a:rPr lang="ro-RO" sz="2200" dirty="0">
                          <a:solidFill>
                            <a:schemeClr val="bg1"/>
                          </a:solidFill>
                          <a:effectLst/>
                          <a:latin typeface="Arial" panose="020B0604020202020204" pitchFamily="34" charset="0"/>
                          <a:cs typeface="Arial" panose="020B0604020202020204" pitchFamily="34" charset="0"/>
                        </a:rPr>
                        <a:t> (</a:t>
                      </a:r>
                      <a:r>
                        <a:rPr lang="ro-RO" sz="2200" dirty="0">
                          <a:solidFill>
                            <a:schemeClr val="bg1"/>
                          </a:solidFill>
                          <a:effectLst/>
                          <a:highlight>
                            <a:srgbClr val="FFFF00"/>
                          </a:highlight>
                          <a:latin typeface="Arial" panose="020B0604020202020204" pitchFamily="34" charset="0"/>
                          <a:cs typeface="Arial" panose="020B0604020202020204" pitchFamily="34" charset="0"/>
                        </a:rPr>
                        <a:t> </a:t>
                      </a:r>
                      <a:r>
                        <a:rPr lang="ro-RO" sz="2200" dirty="0">
                          <a:solidFill>
                            <a:srgbClr val="0066FF"/>
                          </a:solidFill>
                          <a:effectLst/>
                          <a:highlight>
                            <a:srgbClr val="FFFF00"/>
                          </a:highlight>
                          <a:latin typeface="Arial" panose="020B0604020202020204" pitchFamily="34" charset="0"/>
                          <a:cs typeface="Arial" panose="020B0604020202020204" pitchFamily="34" charset="0"/>
                        </a:rPr>
                        <a:t>3m/s ≤ u ≤ 15 m/s </a:t>
                      </a:r>
                      <a:r>
                        <a:rPr lang="ro-RO" sz="2200" dirty="0">
                          <a:solidFill>
                            <a:schemeClr val="bg1"/>
                          </a:solidFill>
                          <a:effectLst/>
                          <a:latin typeface="Arial" panose="020B0604020202020204" pitchFamily="34" charset="0"/>
                          <a:cs typeface="Arial" panose="020B0604020202020204" pitchFamily="34" charset="0"/>
                        </a:rPr>
                        <a:t>)</a:t>
                      </a:r>
                      <a:endParaRPr lang="en-US" sz="2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7610681"/>
                  </a:ext>
                </a:extLst>
              </a:tr>
              <a:tr h="1045528">
                <a:tc>
                  <a:txBody>
                    <a:bodyPr/>
                    <a:lstStyle/>
                    <a:p>
                      <a:pPr algn="ctr">
                        <a:lnSpc>
                          <a:spcPct val="115000"/>
                        </a:lnSpc>
                        <a:spcAft>
                          <a:spcPts val="0"/>
                        </a:spcAft>
                      </a:pPr>
                      <a:r>
                        <a:rPr lang="en-US" sz="2000" dirty="0">
                          <a:effectLst/>
                          <a:latin typeface="Arial" panose="020B0604020202020204" pitchFamily="34" charset="0"/>
                          <a:cs typeface="Arial" panose="020B0604020202020204" pitchFamily="34" charset="0"/>
                        </a:rPr>
                        <a:t>MAXIMUM CONSIDERED TSUNAMI</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b="1" dirty="0">
                          <a:solidFill>
                            <a:srgbClr val="C00000"/>
                          </a:solidFill>
                          <a:effectLst/>
                          <a:latin typeface="Arial" panose="020B0604020202020204" pitchFamily="34" charset="0"/>
                          <a:cs typeface="Arial" panose="020B0604020202020204" pitchFamily="34" charset="0"/>
                        </a:rPr>
                        <a:t>A probabilistic tsunami having a 2% probability of being exceeded in a 50-year period or a 2,475-year mean recurrence interval.</a:t>
                      </a:r>
                      <a:endParaRPr lang="en-US" sz="24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6663473"/>
                  </a:ext>
                </a:extLst>
              </a:tr>
              <a:tr h="1045528">
                <a:tc>
                  <a:txBody>
                    <a:bodyPr/>
                    <a:lstStyle/>
                    <a:p>
                      <a:pPr algn="ctr">
                        <a:lnSpc>
                          <a:spcPct val="115000"/>
                        </a:lnSpc>
                        <a:spcAft>
                          <a:spcPts val="0"/>
                        </a:spcAft>
                      </a:pPr>
                      <a:r>
                        <a:rPr lang="en-US" sz="2000" dirty="0">
                          <a:effectLst/>
                          <a:latin typeface="Arial" panose="020B0604020202020204" pitchFamily="34" charset="0"/>
                          <a:cs typeface="Arial" panose="020B0604020202020204" pitchFamily="34" charset="0"/>
                        </a:rPr>
                        <a:t>TSUNAMI DESIGN  ZONE</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0"/>
                        </a:spcBef>
                        <a:spcAft>
                          <a:spcPts val="300"/>
                        </a:spcAft>
                      </a:pPr>
                      <a:r>
                        <a:rPr lang="en-US" sz="2000" b="1" dirty="0">
                          <a:effectLst/>
                          <a:latin typeface="Arial" panose="020B0604020202020204" pitchFamily="34" charset="0"/>
                          <a:cs typeface="Arial" panose="020B0604020202020204" pitchFamily="34" charset="0"/>
                        </a:rPr>
                        <a:t>An area identified on the Tsunami Design Zone Map between the shoreline and the</a:t>
                      </a:r>
                      <a:r>
                        <a:rPr lang="he-IL" sz="2000" b="1" dirty="0">
                          <a:effectLst/>
                          <a:latin typeface="Arial" panose="020B0604020202020204" pitchFamily="34" charset="0"/>
                          <a:cs typeface="Arial" panose="020B0604020202020204" pitchFamily="34" charset="0"/>
                        </a:rPr>
                        <a:t> </a:t>
                      </a:r>
                      <a:r>
                        <a:rPr lang="en-US" sz="2000" b="1" dirty="0">
                          <a:effectLst/>
                          <a:latin typeface="Arial" panose="020B0604020202020204" pitchFamily="34" charset="0"/>
                          <a:cs typeface="Arial" panose="020B0604020202020204" pitchFamily="34" charset="0"/>
                        </a:rPr>
                        <a:t>inundation limit, within which structures are analyzed and designed for inundation by the Maximum Considered Tsunami.</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4354086"/>
                  </a:ext>
                </a:extLst>
              </a:tr>
              <a:tr h="686861">
                <a:tc>
                  <a:txBody>
                    <a:bodyPr/>
                    <a:lstStyle/>
                    <a:p>
                      <a:pPr algn="ctr">
                        <a:lnSpc>
                          <a:spcPct val="115000"/>
                        </a:lnSpc>
                        <a:spcAft>
                          <a:spcPts val="0"/>
                        </a:spcAft>
                      </a:pPr>
                      <a:r>
                        <a:rPr lang="en-US" sz="2000" dirty="0">
                          <a:effectLst/>
                          <a:latin typeface="Arial" panose="020B0604020202020204" pitchFamily="34" charset="0"/>
                          <a:cs typeface="Arial" panose="020B0604020202020204" pitchFamily="34" charset="0"/>
                        </a:rPr>
                        <a:t>INUNDATION DEPTH</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0"/>
                        </a:spcBef>
                        <a:spcAft>
                          <a:spcPts val="300"/>
                        </a:spcAft>
                      </a:pPr>
                      <a:r>
                        <a:rPr lang="en-US" sz="2000" b="1" dirty="0">
                          <a:effectLst/>
                          <a:latin typeface="Arial" panose="020B0604020202020204" pitchFamily="34" charset="0"/>
                          <a:cs typeface="Arial" panose="020B0604020202020204" pitchFamily="34" charset="0"/>
                        </a:rPr>
                        <a:t>The depth of design tsunami water level, including relative sea level change, with respect to the grade plane at the structure.</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7064402"/>
                  </a:ext>
                </a:extLst>
              </a:tr>
              <a:tr h="686861">
                <a:tc>
                  <a:txBody>
                    <a:bodyPr/>
                    <a:lstStyle/>
                    <a:p>
                      <a:pPr algn="ctr">
                        <a:lnSpc>
                          <a:spcPct val="115000"/>
                        </a:lnSpc>
                        <a:spcAft>
                          <a:spcPts val="0"/>
                        </a:spcAft>
                      </a:pPr>
                      <a:r>
                        <a:rPr lang="en-US" sz="2000" dirty="0">
                          <a:effectLst/>
                          <a:latin typeface="Arial" panose="020B0604020202020204" pitchFamily="34" charset="0"/>
                          <a:cs typeface="Arial" panose="020B0604020202020204" pitchFamily="34" charset="0"/>
                        </a:rPr>
                        <a:t>INUNDATION ELEVATION</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0"/>
                        </a:spcBef>
                        <a:spcAft>
                          <a:spcPts val="300"/>
                        </a:spcAft>
                      </a:pPr>
                      <a:r>
                        <a:rPr lang="en-US" sz="2000" b="1" dirty="0">
                          <a:effectLst/>
                          <a:latin typeface="Arial" panose="020B0604020202020204" pitchFamily="34" charset="0"/>
                          <a:cs typeface="Arial" panose="020B0604020202020204" pitchFamily="34" charset="0"/>
                        </a:rPr>
                        <a:t>The elevation of the design tsunami water surface, including relative sea level change, with respect to vertical datum in North American Vertical Datum</a:t>
                      </a:r>
                      <a:r>
                        <a:rPr lang="he-IL" sz="2000" b="1" dirty="0">
                          <a:effectLst/>
                          <a:latin typeface="Arial" panose="020B0604020202020204" pitchFamily="34" charset="0"/>
                          <a:cs typeface="Arial" panose="020B0604020202020204" pitchFamily="34" charset="0"/>
                        </a:rPr>
                        <a:t>-</a:t>
                      </a:r>
                      <a:r>
                        <a:rPr lang="en-US" sz="2000" b="1" dirty="0">
                          <a:effectLst/>
                          <a:latin typeface="Arial" panose="020B0604020202020204" pitchFamily="34" charset="0"/>
                          <a:cs typeface="Arial" panose="020B0604020202020204" pitchFamily="34" charset="0"/>
                        </a:rPr>
                        <a:t>NAVD</a:t>
                      </a:r>
                      <a:r>
                        <a:rPr lang="he-IL" sz="2000" b="1" dirty="0">
                          <a:effectLst/>
                          <a:latin typeface="Arial" panose="020B0604020202020204" pitchFamily="34" charset="0"/>
                          <a:cs typeface="Arial" panose="020B0604020202020204" pitchFamily="34" charset="0"/>
                        </a:rPr>
                        <a:t>88</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0067689"/>
                  </a:ext>
                </a:extLst>
              </a:tr>
              <a:tr h="1247538">
                <a:tc>
                  <a:txBody>
                    <a:bodyPr/>
                    <a:lstStyle/>
                    <a:p>
                      <a:pPr algn="ctr">
                        <a:lnSpc>
                          <a:spcPct val="115000"/>
                        </a:lnSpc>
                        <a:spcAft>
                          <a:spcPts val="0"/>
                        </a:spcAft>
                      </a:pPr>
                      <a:r>
                        <a:rPr lang="en-US" sz="2000" dirty="0">
                          <a:effectLst/>
                          <a:latin typeface="Arial" panose="020B0604020202020204" pitchFamily="34" charset="0"/>
                          <a:cs typeface="Arial" panose="020B0604020202020204" pitchFamily="34" charset="0"/>
                        </a:rPr>
                        <a:t>INUNDATION LIMIT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0"/>
                        </a:spcBef>
                        <a:spcAft>
                          <a:spcPts val="300"/>
                        </a:spcAft>
                      </a:pPr>
                      <a:r>
                        <a:rPr lang="en-US" sz="2000" b="1" dirty="0">
                          <a:effectLst/>
                          <a:latin typeface="Arial" panose="020B0604020202020204" pitchFamily="34" charset="0"/>
                          <a:cs typeface="Arial" panose="020B0604020202020204" pitchFamily="34" charset="0"/>
                        </a:rPr>
                        <a:t>The maximum horizontal inland extent of flooding for the Maximum Considered Tsunami, where the inundation depth above grade becomes zero; the horizontal distance that is flooded, relative to the shoreline defined where the (NAVD  88) elevation is zero.</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0551531"/>
                  </a:ext>
                </a:extLst>
              </a:tr>
            </a:tbl>
          </a:graphicData>
        </a:graphic>
      </p:graphicFrame>
      <p:sp>
        <p:nvSpPr>
          <p:cNvPr id="4" name="TextBox 3">
            <a:extLst>
              <a:ext uri="{FF2B5EF4-FFF2-40B4-BE49-F238E27FC236}">
                <a16:creationId xmlns:a16="http://schemas.microsoft.com/office/drawing/2014/main" id="{76099B03-404A-4E76-88C2-183FA626B14B}"/>
              </a:ext>
            </a:extLst>
          </p:cNvPr>
          <p:cNvSpPr txBox="1"/>
          <p:nvPr/>
        </p:nvSpPr>
        <p:spPr>
          <a:xfrm>
            <a:off x="0" y="304797"/>
            <a:ext cx="12192000" cy="523220"/>
          </a:xfrm>
          <a:prstGeom prst="rect">
            <a:avLst/>
          </a:prstGeom>
          <a:noFill/>
        </p:spPr>
        <p:txBody>
          <a:bodyPr wrap="square" rtlCol="0">
            <a:spAutoFit/>
          </a:bodyPr>
          <a:lstStyle/>
          <a:p>
            <a:pPr algn="ctr"/>
            <a:r>
              <a:rPr lang="he-IL" sz="2800" b="1" dirty="0">
                <a:solidFill>
                  <a:srgbClr val="C00000"/>
                </a:solidFill>
              </a:rPr>
              <a:t>פרמטרים עיקריים בתכן לעמידה בצונאמי לפי התקינה החדשה</a:t>
            </a:r>
            <a:endParaRPr lang="en-US" sz="2800" b="1" dirty="0">
              <a:solidFill>
                <a:srgbClr val="C00000"/>
              </a:solidFill>
            </a:endParaRPr>
          </a:p>
        </p:txBody>
      </p:sp>
      <p:sp>
        <p:nvSpPr>
          <p:cNvPr id="2" name="Rectangle 1">
            <a:extLst>
              <a:ext uri="{FF2B5EF4-FFF2-40B4-BE49-F238E27FC236}">
                <a16:creationId xmlns:a16="http://schemas.microsoft.com/office/drawing/2014/main" id="{9356FCEA-3DFF-450C-BA87-798B9402D1DF}"/>
              </a:ext>
            </a:extLst>
          </p:cNvPr>
          <p:cNvSpPr/>
          <p:nvPr/>
        </p:nvSpPr>
        <p:spPr>
          <a:xfrm>
            <a:off x="76202" y="5354693"/>
            <a:ext cx="12046288" cy="1277016"/>
          </a:xfrm>
          <a:prstGeom prst="rect">
            <a:avLst/>
          </a:prstGeom>
          <a:solidFill>
            <a:srgbClr val="F4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CA7E24A-D4C6-462D-A044-35660436C3C6}"/>
              </a:ext>
            </a:extLst>
          </p:cNvPr>
          <p:cNvSpPr/>
          <p:nvPr/>
        </p:nvSpPr>
        <p:spPr>
          <a:xfrm>
            <a:off x="76201" y="4677791"/>
            <a:ext cx="12046290" cy="692679"/>
          </a:xfrm>
          <a:prstGeom prst="rect">
            <a:avLst/>
          </a:prstGeom>
          <a:solidFill>
            <a:srgbClr val="F4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7518F94-9745-44F9-8DE8-1F6B11873591}"/>
              </a:ext>
            </a:extLst>
          </p:cNvPr>
          <p:cNvSpPr/>
          <p:nvPr/>
        </p:nvSpPr>
        <p:spPr>
          <a:xfrm>
            <a:off x="80356" y="3964080"/>
            <a:ext cx="12042135" cy="828053"/>
          </a:xfrm>
          <a:prstGeom prst="rect">
            <a:avLst/>
          </a:prstGeom>
          <a:solidFill>
            <a:srgbClr val="F4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E6A5EA0-DB20-4D82-8C77-214CB77700DF}"/>
              </a:ext>
            </a:extLst>
          </p:cNvPr>
          <p:cNvSpPr/>
          <p:nvPr/>
        </p:nvSpPr>
        <p:spPr>
          <a:xfrm>
            <a:off x="76201" y="2922592"/>
            <a:ext cx="12046290" cy="1041063"/>
          </a:xfrm>
          <a:prstGeom prst="rect">
            <a:avLst/>
          </a:prstGeom>
          <a:solidFill>
            <a:srgbClr val="F4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46A0FEA-AD7E-4A44-8DAC-B99C783EB351}"/>
              </a:ext>
            </a:extLst>
          </p:cNvPr>
          <p:cNvSpPr/>
          <p:nvPr/>
        </p:nvSpPr>
        <p:spPr>
          <a:xfrm>
            <a:off x="76201" y="1880123"/>
            <a:ext cx="12047902" cy="1041063"/>
          </a:xfrm>
          <a:prstGeom prst="rect">
            <a:avLst/>
          </a:prstGeom>
          <a:solidFill>
            <a:srgbClr val="F4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D586E9B-AAB6-40E3-81E6-740E4A1E0AD7}"/>
              </a:ext>
            </a:extLst>
          </p:cNvPr>
          <p:cNvSpPr/>
          <p:nvPr/>
        </p:nvSpPr>
        <p:spPr>
          <a:xfrm>
            <a:off x="80523" y="807721"/>
            <a:ext cx="12041967" cy="1074256"/>
          </a:xfrm>
          <a:prstGeom prst="rect">
            <a:avLst/>
          </a:prstGeom>
          <a:solidFill>
            <a:srgbClr val="F4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672641125"/>
      </p:ext>
    </p:extLst>
  </p:cSld>
  <p:clrMapOvr>
    <a:masterClrMapping/>
  </p:clrMapOvr>
  <mc:AlternateContent xmlns:mc="http://schemas.openxmlformats.org/markup-compatibility/2006" xmlns:p14="http://schemas.microsoft.com/office/powerpoint/2010/main">
    <mc:Choice Requires="p14">
      <p:transition spd="slow" p14:dur="2000" advTm="135966"/>
    </mc:Choice>
    <mc:Fallback xmlns="">
      <p:transition spd="slow" advTm="1359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28000" b="-28000"/>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B8FB6F3-6835-4ACC-A0A1-75D6BC275142}"/>
              </a:ext>
            </a:extLst>
          </p:cNvPr>
          <p:cNvCxnSpPr>
            <a:cxnSpLocks/>
          </p:cNvCxnSpPr>
          <p:nvPr/>
        </p:nvCxnSpPr>
        <p:spPr>
          <a:xfrm>
            <a:off x="84496" y="3124187"/>
            <a:ext cx="120395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55B2C5EB-ED5E-4BDB-89D2-AADE407FEEA9}"/>
                  </a:ext>
                </a:extLst>
              </p:cNvPr>
              <p:cNvGraphicFramePr>
                <a:graphicFrameLocks noGrp="1"/>
              </p:cNvGraphicFramePr>
              <p:nvPr>
                <p:extLst>
                  <p:ext uri="{D42A27DB-BD31-4B8C-83A1-F6EECF244321}">
                    <p14:modId xmlns:p14="http://schemas.microsoft.com/office/powerpoint/2010/main" val="4214774153"/>
                  </p:ext>
                </p:extLst>
              </p:nvPr>
            </p:nvGraphicFramePr>
            <p:xfrm>
              <a:off x="65807" y="789181"/>
              <a:ext cx="12039600" cy="5765637"/>
            </p:xfrm>
            <a:graphic>
              <a:graphicData uri="http://schemas.openxmlformats.org/drawingml/2006/table">
                <a:tbl>
                  <a:tblPr firstRow="1" firstCol="1" bandRow="1">
                    <a:tableStyleId>{5C22544A-7EE6-4342-B048-85BDC9FD1C3A}</a:tableStyleId>
                  </a:tblPr>
                  <a:tblGrid>
                    <a:gridCol w="2242454">
                      <a:extLst>
                        <a:ext uri="{9D8B030D-6E8A-4147-A177-3AD203B41FA5}">
                          <a16:colId xmlns:a16="http://schemas.microsoft.com/office/drawing/2014/main" val="757092284"/>
                        </a:ext>
                      </a:extLst>
                    </a:gridCol>
                    <a:gridCol w="9797146">
                      <a:extLst>
                        <a:ext uri="{9D8B030D-6E8A-4147-A177-3AD203B41FA5}">
                          <a16:colId xmlns:a16="http://schemas.microsoft.com/office/drawing/2014/main" val="4223816941"/>
                        </a:ext>
                      </a:extLst>
                    </a:gridCol>
                  </a:tblGrid>
                  <a:tr h="1108248">
                    <a:tc>
                      <a:txBody>
                        <a:bodyPr/>
                        <a:lstStyle/>
                        <a:p>
                          <a:pPr algn="ctr">
                            <a:lnSpc>
                              <a:spcPct val="115000"/>
                            </a:lnSpc>
                            <a:spcAft>
                              <a:spcPts val="0"/>
                            </a:spcAft>
                          </a:pPr>
                          <a:r>
                            <a:rPr lang="en-US" sz="2000" dirty="0">
                              <a:effectLst/>
                              <a:latin typeface="Arial" panose="020B0604020202020204" pitchFamily="34" charset="0"/>
                              <a:cs typeface="Arial" panose="020B0604020202020204" pitchFamily="34" charset="0"/>
                            </a:rPr>
                            <a:t>DESIGN TSUNAMI PARAMETERS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tc>
                    <a:tc>
                      <a:txBody>
                        <a:bodyPr/>
                        <a:lstStyle/>
                        <a:p>
                          <a:pPr algn="ctr">
                            <a:lnSpc>
                              <a:spcPct val="112000"/>
                            </a:lnSpc>
                            <a:spcAft>
                              <a:spcPts val="0"/>
                            </a:spcAft>
                          </a:pPr>
                          <a:r>
                            <a:rPr lang="en-US" sz="2200" dirty="0">
                              <a:effectLst/>
                              <a:latin typeface="Arial" panose="020B0604020202020204" pitchFamily="34" charset="0"/>
                              <a:cs typeface="Arial" panose="020B0604020202020204" pitchFamily="34" charset="0"/>
                            </a:rPr>
                            <a:t>The tsunami parameters used for design, consisting of the inundation depths and flow velocities at the stages of inflow and outflow most critical to the structure and momentum flux</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tc>
                    <a:extLst>
                      <a:ext uri="{0D108BD9-81ED-4DB2-BD59-A6C34878D82A}">
                        <a16:rowId xmlns:a16="http://schemas.microsoft.com/office/drawing/2014/main" val="1646870279"/>
                      </a:ext>
                    </a:extLst>
                  </a:tr>
                  <a:tr h="1155636">
                    <a:tc>
                      <a:txBody>
                        <a:bodyPr/>
                        <a:lstStyle/>
                        <a:p>
                          <a:pPr algn="ctr">
                            <a:lnSpc>
                              <a:spcPct val="100000"/>
                            </a:lnSpc>
                            <a:spcBef>
                              <a:spcPts val="0"/>
                            </a:spcBef>
                            <a:spcAft>
                              <a:spcPts val="0"/>
                            </a:spcAft>
                          </a:pPr>
                          <a:endParaRPr lang="en-US" sz="200" dirty="0">
                            <a:effectLst/>
                            <a:latin typeface="Arial" panose="020B0604020202020204" pitchFamily="34" charset="0"/>
                            <a:cs typeface="Arial" panose="020B0604020202020204" pitchFamily="34" charset="0"/>
                          </a:endParaRPr>
                        </a:p>
                        <a:p>
                          <a:pPr algn="ctr">
                            <a:lnSpc>
                              <a:spcPct val="100000"/>
                            </a:lnSpc>
                            <a:spcBef>
                              <a:spcPts val="600"/>
                            </a:spcBef>
                            <a:spcAft>
                              <a:spcPts val="600"/>
                            </a:spcAft>
                          </a:pPr>
                          <a:r>
                            <a:rPr lang="en-US" sz="2000" dirty="0">
                              <a:effectLst/>
                              <a:latin typeface="Arial" panose="020B0604020202020204" pitchFamily="34" charset="0"/>
                              <a:cs typeface="Arial" panose="020B0604020202020204" pitchFamily="34" charset="0"/>
                            </a:rPr>
                            <a:t>FROUDE NUMBER, Fr </a:t>
                          </a:r>
                        </a:p>
                      </a:txBody>
                      <a:tcPr marL="35733" marR="35733" marT="0" marB="0" anchor="ctr"/>
                    </a:tc>
                    <a:tc>
                      <a:txBody>
                        <a:bodyPr/>
                        <a:lstStyle/>
                        <a:p>
                          <a:pPr marL="119063" indent="0" algn="ctr">
                            <a:lnSpc>
                              <a:spcPct val="100000"/>
                            </a:lnSpc>
                            <a:spcAft>
                              <a:spcPts val="0"/>
                            </a:spcAft>
                          </a:pPr>
                          <a:r>
                            <a:rPr lang="en-US" sz="2200" dirty="0">
                              <a:solidFill>
                                <a:srgbClr val="002060"/>
                              </a:solidFill>
                              <a:effectLst/>
                              <a:latin typeface="Arial" panose="020B0604020202020204" pitchFamily="34" charset="0"/>
                              <a:cs typeface="Arial" panose="020B0604020202020204" pitchFamily="34" charset="0"/>
                            </a:rPr>
                            <a:t>A dimensionless number defined by  </a:t>
                          </a:r>
                          <a14:m>
                            <m:oMath xmlns:m="http://schemas.openxmlformats.org/officeDocument/2006/math">
                              <m:r>
                                <a:rPr lang="en-US" sz="2000" smtClean="0">
                                  <a:solidFill>
                                    <a:srgbClr val="0000FF"/>
                                  </a:solidFill>
                                  <a:effectLst/>
                                  <a:latin typeface="Cambria Math" panose="02040503050406030204" pitchFamily="18" charset="0"/>
                                </a:rPr>
                                <m:t>𝒖</m:t>
                              </m:r>
                              <m:r>
                                <a:rPr lang="en-US" sz="2000" smtClean="0">
                                  <a:solidFill>
                                    <a:srgbClr val="0000FF"/>
                                  </a:solidFill>
                                  <a:effectLst/>
                                  <a:latin typeface="Cambria Math" panose="02040503050406030204" pitchFamily="18" charset="0"/>
                                </a:rPr>
                                <m:t>/</m:t>
                              </m:r>
                              <m:rad>
                                <m:radPr>
                                  <m:degHide m:val="on"/>
                                  <m:ctrlPr>
                                    <a:rPr lang="en-US" sz="2000" i="1">
                                      <a:solidFill>
                                        <a:srgbClr val="0000FF"/>
                                      </a:solidFill>
                                      <a:effectLst/>
                                      <a:latin typeface="Cambria Math" panose="02040503050406030204" pitchFamily="18" charset="0"/>
                                    </a:rPr>
                                  </m:ctrlPr>
                                </m:radPr>
                                <m:deg/>
                                <m:e>
                                  <m:r>
                                    <a:rPr lang="en-US" sz="2000">
                                      <a:solidFill>
                                        <a:srgbClr val="0000FF"/>
                                      </a:solidFill>
                                      <a:effectLst/>
                                      <a:latin typeface="Cambria Math" panose="02040503050406030204" pitchFamily="18" charset="0"/>
                                    </a:rPr>
                                    <m:t>𝒈𝒉</m:t>
                                  </m:r>
                                </m:e>
                              </m:rad>
                            </m:oMath>
                          </a14:m>
                          <a:r>
                            <a:rPr lang="en-US" sz="2000" dirty="0">
                              <a:effectLst/>
                              <a:latin typeface="Arial" panose="020B0604020202020204" pitchFamily="34" charset="0"/>
                              <a:cs typeface="Arial" panose="020B0604020202020204" pitchFamily="34" charset="0"/>
                            </a:rPr>
                            <a:t> </a:t>
                          </a:r>
                          <a:r>
                            <a:rPr lang="en-US" sz="2200" dirty="0">
                              <a:solidFill>
                                <a:srgbClr val="002060"/>
                              </a:solidFill>
                              <a:effectLst/>
                              <a:latin typeface="Arial" panose="020B0604020202020204" pitchFamily="34" charset="0"/>
                              <a:cs typeface="Arial" panose="020B0604020202020204" pitchFamily="34" charset="0"/>
                            </a:rPr>
                            <a:t>where </a:t>
                          </a:r>
                          <a:r>
                            <a:rPr lang="en-US" sz="2200" b="1" dirty="0">
                              <a:solidFill>
                                <a:srgbClr val="0000FF"/>
                              </a:solidFill>
                              <a:effectLst/>
                              <a:latin typeface="Arial" panose="020B0604020202020204" pitchFamily="34" charset="0"/>
                              <a:cs typeface="Arial" panose="020B0604020202020204" pitchFamily="34" charset="0"/>
                            </a:rPr>
                            <a:t>u</a:t>
                          </a:r>
                          <a:r>
                            <a:rPr lang="en-US" sz="2200" dirty="0">
                              <a:solidFill>
                                <a:srgbClr val="002060"/>
                              </a:solidFill>
                              <a:effectLst/>
                              <a:latin typeface="Arial" panose="020B0604020202020204" pitchFamily="34" charset="0"/>
                              <a:cs typeface="Arial" panose="020B0604020202020204" pitchFamily="34" charset="0"/>
                            </a:rPr>
                            <a:t> is the flow velocity </a:t>
                          </a:r>
                          <a:r>
                            <a:rPr lang="he-IL" sz="2200" dirty="0">
                              <a:solidFill>
                                <a:srgbClr val="002060"/>
                              </a:solidFill>
                              <a:effectLst/>
                              <a:latin typeface="Arial" panose="020B0604020202020204" pitchFamily="34" charset="0"/>
                              <a:cs typeface="Arial" panose="020B0604020202020204" pitchFamily="34" charset="0"/>
                            </a:rPr>
                            <a:t>  </a:t>
                          </a:r>
                          <a:r>
                            <a:rPr lang="en-US" sz="2200" dirty="0">
                              <a:solidFill>
                                <a:srgbClr val="002060"/>
                              </a:solidFill>
                              <a:effectLst/>
                              <a:latin typeface="Arial" panose="020B0604020202020204" pitchFamily="34" charset="0"/>
                              <a:cs typeface="Arial" panose="020B0604020202020204" pitchFamily="34" charset="0"/>
                            </a:rPr>
                            <a:t>averaged over the cross section perpendicular to the flow, which is used to quantify the normalized tsunami flow velocity as a function of water depth </a:t>
                          </a:r>
                          <a:r>
                            <a:rPr lang="en-US" sz="2200" b="1" dirty="0">
                              <a:solidFill>
                                <a:srgbClr val="0000FF"/>
                              </a:solidFill>
                              <a:effectLst/>
                              <a:latin typeface="Arial" panose="020B0604020202020204" pitchFamily="34" charset="0"/>
                              <a:cs typeface="Arial" panose="020B0604020202020204" pitchFamily="34" charset="0"/>
                            </a:rPr>
                            <a:t>h</a:t>
                          </a:r>
                          <a:endParaRPr lang="en-US" sz="22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solidFill>
                          <a:schemeClr val="accent1">
                            <a:tint val="40000"/>
                          </a:schemeClr>
                        </a:solidFill>
                      </a:tcPr>
                    </a:tc>
                    <a:extLst>
                      <a:ext uri="{0D108BD9-81ED-4DB2-BD59-A6C34878D82A}">
                        <a16:rowId xmlns:a16="http://schemas.microsoft.com/office/drawing/2014/main" val="3105286076"/>
                      </a:ext>
                    </a:extLst>
                  </a:tr>
                  <a:tr h="883710">
                    <a:tc>
                      <a:txBody>
                        <a:bodyPr/>
                        <a:lstStyle/>
                        <a:p>
                          <a:pPr algn="ctr">
                            <a:lnSpc>
                              <a:spcPct val="115000"/>
                            </a:lnSpc>
                            <a:spcAft>
                              <a:spcPts val="0"/>
                            </a:spcAft>
                          </a:pPr>
                          <a:r>
                            <a:rPr lang="en-US" sz="2000" dirty="0">
                              <a:effectLst/>
                              <a:latin typeface="Arial" panose="020B0604020202020204" pitchFamily="34" charset="0"/>
                              <a:cs typeface="Arial" panose="020B0604020202020204" pitchFamily="34" charset="0"/>
                            </a:rPr>
                            <a:t>MOMENTUM FLUX</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tc>
                    <a:tc>
                      <a:txBody>
                        <a:bodyPr/>
                        <a:lstStyle/>
                        <a:p>
                          <a:pPr marL="119063" indent="0">
                            <a:lnSpc>
                              <a:spcPct val="115000"/>
                            </a:lnSpc>
                            <a:spcAft>
                              <a:spcPts val="0"/>
                            </a:spcAft>
                          </a:pPr>
                          <a:r>
                            <a:rPr lang="en-US" sz="2000" dirty="0">
                              <a:solidFill>
                                <a:srgbClr val="002060"/>
                              </a:solidFill>
                              <a:effectLst/>
                              <a:latin typeface="Arial" panose="020B0604020202020204" pitchFamily="34" charset="0"/>
                              <a:cs typeface="Arial" panose="020B0604020202020204" pitchFamily="34" charset="0"/>
                            </a:rPr>
                            <a:t>The quantity </a:t>
                          </a:r>
                          <a:r>
                            <a:rPr lang="en-US" sz="2000" b="1" dirty="0">
                              <a:solidFill>
                                <a:srgbClr val="0000FF"/>
                              </a:solidFill>
                              <a:effectLst/>
                              <a:latin typeface="Symbol" panose="05050102010706020507" pitchFamily="18" charset="2"/>
                              <a:cs typeface="Arial" panose="020B0604020202020204" pitchFamily="34" charset="0"/>
                            </a:rPr>
                            <a:t>r</a:t>
                          </a:r>
                          <a:r>
                            <a:rPr lang="en-US" sz="2000" b="1" baseline="-25000" dirty="0">
                              <a:solidFill>
                                <a:srgbClr val="0000FF"/>
                              </a:solidFill>
                              <a:effectLst/>
                              <a:latin typeface="Arial" panose="020B0604020202020204" pitchFamily="34" charset="0"/>
                              <a:cs typeface="Arial" panose="020B0604020202020204" pitchFamily="34" charset="0"/>
                            </a:rPr>
                            <a:t>s</a:t>
                          </a:r>
                          <a:r>
                            <a:rPr lang="en-US" sz="2000" b="1" dirty="0">
                              <a:solidFill>
                                <a:srgbClr val="0000FF"/>
                              </a:solidFill>
                              <a:effectLst/>
                              <a:latin typeface="Arial" panose="020B0604020202020204" pitchFamily="34" charset="0"/>
                              <a:cs typeface="Arial" panose="020B0604020202020204" pitchFamily="34" charset="0"/>
                            </a:rPr>
                            <a:t>hu</a:t>
                          </a:r>
                          <a:r>
                            <a:rPr lang="en-US" sz="2000" b="1" baseline="30000" dirty="0">
                              <a:solidFill>
                                <a:srgbClr val="0000FF"/>
                              </a:solidFill>
                              <a:effectLst/>
                              <a:latin typeface="Arial" panose="020B0604020202020204" pitchFamily="34" charset="0"/>
                              <a:cs typeface="Arial" panose="020B0604020202020204" pitchFamily="34" charset="0"/>
                            </a:rPr>
                            <a:t>2</a:t>
                          </a:r>
                          <a:r>
                            <a:rPr lang="en-US" sz="2000" dirty="0">
                              <a:effectLst/>
                              <a:latin typeface="Arial" panose="020B0604020202020204" pitchFamily="34" charset="0"/>
                              <a:cs typeface="Arial" panose="020B0604020202020204" pitchFamily="34" charset="0"/>
                            </a:rPr>
                            <a:t> </a:t>
                          </a:r>
                          <a:r>
                            <a:rPr lang="en-US" sz="2000" dirty="0">
                              <a:solidFill>
                                <a:srgbClr val="002060"/>
                              </a:solidFill>
                              <a:effectLst/>
                              <a:latin typeface="Arial" panose="020B0604020202020204" pitchFamily="34" charset="0"/>
                              <a:cs typeface="Arial" panose="020B0604020202020204" pitchFamily="34" charset="0"/>
                            </a:rPr>
                            <a:t>for a unit width based on the depth-averaged flow speed </a:t>
                          </a:r>
                          <a:r>
                            <a:rPr lang="en-US" sz="2000" b="1" dirty="0">
                              <a:solidFill>
                                <a:srgbClr val="0000FF"/>
                              </a:solidFill>
                              <a:effectLst/>
                              <a:latin typeface="Arial" panose="020B0604020202020204" pitchFamily="34" charset="0"/>
                              <a:cs typeface="Arial" panose="020B0604020202020204" pitchFamily="34" charset="0"/>
                            </a:rPr>
                            <a:t>u</a:t>
                          </a:r>
                          <a:r>
                            <a:rPr lang="en-US" sz="2000" dirty="0">
                              <a:effectLst/>
                              <a:latin typeface="Arial" panose="020B0604020202020204" pitchFamily="34" charset="0"/>
                              <a:cs typeface="Arial" panose="020B0604020202020204" pitchFamily="34" charset="0"/>
                            </a:rPr>
                            <a:t>, </a:t>
                          </a:r>
                          <a:r>
                            <a:rPr lang="en-US" sz="2000" dirty="0">
                              <a:solidFill>
                                <a:srgbClr val="002060"/>
                              </a:solidFill>
                              <a:effectLst/>
                              <a:latin typeface="Arial" panose="020B0604020202020204" pitchFamily="34" charset="0"/>
                              <a:cs typeface="Arial" panose="020B0604020202020204" pitchFamily="34" charset="0"/>
                            </a:rPr>
                            <a:t>over the inundation depth </a:t>
                          </a:r>
                          <a:r>
                            <a:rPr lang="en-US" sz="2000" b="1" dirty="0">
                              <a:solidFill>
                                <a:srgbClr val="0000FF"/>
                              </a:solidFill>
                              <a:effectLst/>
                              <a:latin typeface="Arial" panose="020B0604020202020204" pitchFamily="34" charset="0"/>
                              <a:cs typeface="Arial" panose="020B0604020202020204" pitchFamily="34" charset="0"/>
                            </a:rPr>
                            <a:t>h</a:t>
                          </a:r>
                          <a:r>
                            <a:rPr lang="en-US" sz="2000" dirty="0">
                              <a:solidFill>
                                <a:srgbClr val="002060"/>
                              </a:solidFill>
                              <a:effectLst/>
                              <a:latin typeface="Arial" panose="020B0604020202020204" pitchFamily="34" charset="0"/>
                              <a:cs typeface="Arial" panose="020B0604020202020204" pitchFamily="34" charset="0"/>
                            </a:rPr>
                            <a:t>, for equivalent fluid density</a:t>
                          </a:r>
                          <a:r>
                            <a:rPr lang="he-IL" sz="2000" dirty="0">
                              <a:solidFill>
                                <a:srgbClr val="002060"/>
                              </a:solidFill>
                              <a:effectLst/>
                              <a:latin typeface="Arial" panose="020B0604020202020204" pitchFamily="34" charset="0"/>
                              <a:cs typeface="Arial" panose="020B0604020202020204" pitchFamily="34" charset="0"/>
                            </a:rPr>
                            <a:t> </a:t>
                          </a:r>
                          <a:r>
                            <a:rPr lang="en-US" sz="2000" b="1" dirty="0">
                              <a:solidFill>
                                <a:srgbClr val="0000FF"/>
                              </a:solidFill>
                              <a:effectLst/>
                              <a:latin typeface="Symbol" panose="05050102010706020507" pitchFamily="18" charset="2"/>
                              <a:cs typeface="Arial" panose="020B0604020202020204" pitchFamily="34" charset="0"/>
                            </a:rPr>
                            <a:t>r</a:t>
                          </a:r>
                          <a:r>
                            <a:rPr lang="en-US" sz="2000" b="1" baseline="-25000" dirty="0">
                              <a:solidFill>
                                <a:srgbClr val="0000FF"/>
                              </a:solidFill>
                              <a:effectLst/>
                              <a:latin typeface="Arial" panose="020B0604020202020204" pitchFamily="34" charset="0"/>
                              <a:cs typeface="Arial" panose="020B0604020202020204" pitchFamily="34" charset="0"/>
                            </a:rPr>
                            <a:t>s</a:t>
                          </a:r>
                          <a:r>
                            <a:rPr lang="en-US" sz="2000" dirty="0">
                              <a:effectLst/>
                              <a:latin typeface="Arial" panose="020B0604020202020204" pitchFamily="34" charset="0"/>
                              <a:cs typeface="Arial" panose="020B0604020202020204" pitchFamily="34" charset="0"/>
                            </a:rPr>
                            <a:t> </a:t>
                          </a:r>
                          <a:r>
                            <a:rPr lang="en-US" sz="2000" dirty="0">
                              <a:solidFill>
                                <a:srgbClr val="002060"/>
                              </a:solidFill>
                              <a:effectLst/>
                              <a:latin typeface="Arial" panose="020B0604020202020204" pitchFamily="34" charset="0"/>
                              <a:cs typeface="Arial" panose="020B0604020202020204" pitchFamily="34" charset="0"/>
                            </a:rPr>
                            <a:t>having the units of force per unit width</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tc>
                    <a:extLst>
                      <a:ext uri="{0D108BD9-81ED-4DB2-BD59-A6C34878D82A}">
                        <a16:rowId xmlns:a16="http://schemas.microsoft.com/office/drawing/2014/main" val="1227102260"/>
                      </a:ext>
                    </a:extLst>
                  </a:tr>
                  <a:tr h="659173">
                    <a:tc>
                      <a:txBody>
                        <a:bodyPr/>
                        <a:lstStyle/>
                        <a:p>
                          <a:pPr algn="ctr">
                            <a:lnSpc>
                              <a:spcPct val="150000"/>
                            </a:lnSpc>
                            <a:spcAft>
                              <a:spcPts val="0"/>
                            </a:spcAft>
                          </a:pPr>
                          <a:r>
                            <a:rPr lang="en-US" sz="2000" dirty="0">
                              <a:solidFill>
                                <a:srgbClr val="FFFF00"/>
                              </a:solidFill>
                              <a:effectLst/>
                              <a:latin typeface="Arial" panose="020B0604020202020204" pitchFamily="34" charset="0"/>
                              <a:cs typeface="Arial" panose="020B0604020202020204" pitchFamily="34" charset="0"/>
                            </a:rPr>
                            <a:t>HYDROSTATIC LOADS</a:t>
                          </a:r>
                          <a:endParaRPr lang="en-US" sz="20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tc>
                    <a:tc>
                      <a:txBody>
                        <a:bodyPr/>
                        <a:lstStyle/>
                        <a:p>
                          <a:pPr marL="0" indent="119063">
                            <a:lnSpc>
                              <a:spcPct val="100000"/>
                            </a:lnSpc>
                            <a:spcAft>
                              <a:spcPts val="0"/>
                            </a:spcAft>
                          </a:pPr>
                          <a:r>
                            <a:rPr lang="en-US" sz="2200" b="1" dirty="0">
                              <a:solidFill>
                                <a:srgbClr val="0000FF"/>
                              </a:solidFill>
                              <a:effectLst/>
                              <a:latin typeface="Arial" panose="020B0604020202020204" pitchFamily="34" charset="0"/>
                              <a:cs typeface="Arial" panose="020B0604020202020204" pitchFamily="34" charset="0"/>
                            </a:rPr>
                            <a:t>Loads imposed on an object by a standing mass of water  </a:t>
                          </a:r>
                          <a:endParaRPr lang="en-US" sz="22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tc>
                    <a:extLst>
                      <a:ext uri="{0D108BD9-81ED-4DB2-BD59-A6C34878D82A}">
                        <a16:rowId xmlns:a16="http://schemas.microsoft.com/office/drawing/2014/main" val="1433202863"/>
                      </a:ext>
                    </a:extLst>
                  </a:tr>
                  <a:tr h="883710">
                    <a:tc>
                      <a:txBody>
                        <a:bodyPr/>
                        <a:lstStyle/>
                        <a:p>
                          <a:pPr algn="ctr">
                            <a:lnSpc>
                              <a:spcPct val="100000"/>
                            </a:lnSpc>
                            <a:spcAft>
                              <a:spcPts val="0"/>
                            </a:spcAft>
                          </a:pPr>
                          <a:r>
                            <a:rPr lang="en-US" sz="2000" dirty="0">
                              <a:solidFill>
                                <a:srgbClr val="FFFF00"/>
                              </a:solidFill>
                              <a:effectLst/>
                              <a:latin typeface="Arial" panose="020B0604020202020204" pitchFamily="34" charset="0"/>
                              <a:cs typeface="Arial" panose="020B0604020202020204" pitchFamily="34" charset="0"/>
                            </a:rPr>
                            <a:t>HYDRODYNAMIC LOADS</a:t>
                          </a:r>
                          <a:endParaRPr lang="en-US" sz="20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tc>
                    <a:tc>
                      <a:txBody>
                        <a:bodyPr/>
                        <a:lstStyle/>
                        <a:p>
                          <a:pPr marL="0" indent="119063">
                            <a:lnSpc>
                              <a:spcPct val="100000"/>
                            </a:lnSpc>
                            <a:spcAft>
                              <a:spcPts val="0"/>
                            </a:spcAft>
                          </a:pPr>
                          <a:r>
                            <a:rPr lang="en-US" sz="2200" b="1" dirty="0">
                              <a:solidFill>
                                <a:srgbClr val="0000FF"/>
                              </a:solidFill>
                              <a:effectLst/>
                              <a:latin typeface="Arial" panose="020B0604020202020204" pitchFamily="34" charset="0"/>
                              <a:cs typeface="Arial" panose="020B0604020202020204" pitchFamily="34" charset="0"/>
                            </a:rPr>
                            <a:t>Loads imposed on an object by water flowing against and around it</a:t>
                          </a:r>
                          <a:endParaRPr lang="en-US" sz="22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tc>
                    <a:extLst>
                      <a:ext uri="{0D108BD9-81ED-4DB2-BD59-A6C34878D82A}">
                        <a16:rowId xmlns:a16="http://schemas.microsoft.com/office/drawing/2014/main" val="810654718"/>
                      </a:ext>
                    </a:extLst>
                  </a:tr>
                  <a:tr h="710605">
                    <a:tc>
                      <a:txBody>
                        <a:bodyPr/>
                        <a:lstStyle/>
                        <a:p>
                          <a:pPr algn="ctr">
                            <a:lnSpc>
                              <a:spcPct val="115000"/>
                            </a:lnSpc>
                            <a:spcAft>
                              <a:spcPts val="0"/>
                            </a:spcAft>
                          </a:pPr>
                          <a:r>
                            <a:rPr lang="en-US" sz="2000" dirty="0">
                              <a:solidFill>
                                <a:srgbClr val="FFFF00"/>
                              </a:solidFill>
                              <a:effectLst/>
                              <a:latin typeface="Arial" panose="020B0604020202020204" pitchFamily="34" charset="0"/>
                              <a:cs typeface="Arial" panose="020B0604020202020204" pitchFamily="34" charset="0"/>
                            </a:rPr>
                            <a:t>IMPACT LOADS</a:t>
                          </a:r>
                          <a:endParaRPr lang="en-US" sz="20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tc>
                    <a:tc>
                      <a:txBody>
                        <a:bodyPr/>
                        <a:lstStyle/>
                        <a:p>
                          <a:pPr marL="119063" indent="0">
                            <a:lnSpc>
                              <a:spcPct val="115000"/>
                            </a:lnSpc>
                            <a:spcAft>
                              <a:spcPts val="0"/>
                            </a:spcAft>
                          </a:pPr>
                          <a:r>
                            <a:rPr lang="en-US" sz="2200" b="1" dirty="0">
                              <a:solidFill>
                                <a:srgbClr val="FF0000"/>
                              </a:solidFill>
                              <a:effectLst/>
                              <a:latin typeface="Arial" panose="020B0604020202020204" pitchFamily="34" charset="0"/>
                              <a:cs typeface="Arial" panose="020B0604020202020204" pitchFamily="34" charset="0"/>
                            </a:rPr>
                            <a:t>Loads that result from debris or other object transported by the design tsunami striking a structure or portion thereof.</a:t>
                          </a:r>
                          <a:endParaRPr lang="en-US" sz="22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tc>
                    <a:extLst>
                      <a:ext uri="{0D108BD9-81ED-4DB2-BD59-A6C34878D82A}">
                        <a16:rowId xmlns:a16="http://schemas.microsoft.com/office/drawing/2014/main" val="4024410736"/>
                      </a:ext>
                    </a:extLst>
                  </a:tr>
                </a:tbl>
              </a:graphicData>
            </a:graphic>
          </p:graphicFrame>
        </mc:Choice>
        <mc:Fallback xmlns="">
          <p:graphicFrame>
            <p:nvGraphicFramePr>
              <p:cNvPr id="2" name="Table 1">
                <a:extLst>
                  <a:ext uri="{FF2B5EF4-FFF2-40B4-BE49-F238E27FC236}">
                    <a16:creationId xmlns:a16="http://schemas.microsoft.com/office/drawing/2014/main" xmlns:a14="http://schemas.microsoft.com/office/drawing/2010/main" xmlns="" id="{55B2C5EB-ED5E-4BDB-89D2-AADE407FEEA9}"/>
                  </a:ext>
                </a:extLst>
              </p:cNvPr>
              <p:cNvGraphicFramePr>
                <a:graphicFrameLocks noGrp="1"/>
              </p:cNvGraphicFramePr>
              <p:nvPr>
                <p:extLst>
                  <p:ext uri="{D42A27DB-BD31-4B8C-83A1-F6EECF244321}">
                    <p14:modId xmlns:p14="http://schemas.microsoft.com/office/powerpoint/2010/main" val="4214774153"/>
                  </p:ext>
                </p:extLst>
              </p:nvPr>
            </p:nvGraphicFramePr>
            <p:xfrm>
              <a:off x="65807" y="789181"/>
              <a:ext cx="12039600" cy="5870238"/>
            </p:xfrm>
            <a:graphic>
              <a:graphicData uri="http://schemas.openxmlformats.org/drawingml/2006/table">
                <a:tbl>
                  <a:tblPr firstRow="1" firstCol="1" bandRow="1">
                    <a:tableStyleId>{5C22544A-7EE6-4342-B048-85BDC9FD1C3A}</a:tableStyleId>
                  </a:tblPr>
                  <a:tblGrid>
                    <a:gridCol w="2242454">
                      <a:extLst>
                        <a:ext uri="{9D8B030D-6E8A-4147-A177-3AD203B41FA5}">
                          <a16:colId xmlns:a16="http://schemas.microsoft.com/office/drawing/2014/main" xmlns:a14="http://schemas.microsoft.com/office/drawing/2010/main" xmlns="" val="757092284"/>
                        </a:ext>
                      </a:extLst>
                    </a:gridCol>
                    <a:gridCol w="9797146">
                      <a:extLst>
                        <a:ext uri="{9D8B030D-6E8A-4147-A177-3AD203B41FA5}">
                          <a16:colId xmlns:a16="http://schemas.microsoft.com/office/drawing/2014/main" xmlns:a14="http://schemas.microsoft.com/office/drawing/2010/main" xmlns="" val="4223816941"/>
                        </a:ext>
                      </a:extLst>
                    </a:gridCol>
                  </a:tblGrid>
                  <a:tr h="1126617">
                    <a:tc>
                      <a:txBody>
                        <a:bodyPr/>
                        <a:lstStyle/>
                        <a:p>
                          <a:pPr algn="ctr">
                            <a:lnSpc>
                              <a:spcPct val="115000"/>
                            </a:lnSpc>
                            <a:spcAft>
                              <a:spcPts val="0"/>
                            </a:spcAft>
                          </a:pPr>
                          <a:r>
                            <a:rPr lang="en-US" sz="2000" dirty="0">
                              <a:effectLst/>
                              <a:latin typeface="Arial" panose="020B0604020202020204" pitchFamily="34" charset="0"/>
                              <a:cs typeface="Arial" panose="020B0604020202020204" pitchFamily="34" charset="0"/>
                            </a:rPr>
                            <a:t>DESIGN TSUNAMI PARAMETERS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tc>
                    <a:tc>
                      <a:txBody>
                        <a:bodyPr/>
                        <a:lstStyle/>
                        <a:p>
                          <a:pPr algn="ctr">
                            <a:lnSpc>
                              <a:spcPct val="112000"/>
                            </a:lnSpc>
                            <a:spcAft>
                              <a:spcPts val="0"/>
                            </a:spcAft>
                          </a:pPr>
                          <a:r>
                            <a:rPr lang="en-US" sz="2200" dirty="0">
                              <a:effectLst/>
                              <a:latin typeface="Arial" panose="020B0604020202020204" pitchFamily="34" charset="0"/>
                              <a:cs typeface="Arial" panose="020B0604020202020204" pitchFamily="34" charset="0"/>
                            </a:rPr>
                            <a:t>The tsunami parameters used for design, consisting of the inundation depths and flow velocities at the stages of inflow and outflow most critical to the structure and momentum flux</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tc>
                    <a:extLst>
                      <a:ext uri="{0D108BD9-81ED-4DB2-BD59-A6C34878D82A}">
                        <a16:rowId xmlns:a16="http://schemas.microsoft.com/office/drawing/2014/main" xmlns:a14="http://schemas.microsoft.com/office/drawing/2010/main" xmlns="" val="1646870279"/>
                      </a:ext>
                    </a:extLst>
                  </a:tr>
                  <a:tr h="1155636">
                    <a:tc>
                      <a:txBody>
                        <a:bodyPr/>
                        <a:lstStyle/>
                        <a:p>
                          <a:pPr algn="ctr">
                            <a:lnSpc>
                              <a:spcPct val="100000"/>
                            </a:lnSpc>
                            <a:spcBef>
                              <a:spcPts val="0"/>
                            </a:spcBef>
                            <a:spcAft>
                              <a:spcPts val="0"/>
                            </a:spcAft>
                          </a:pPr>
                          <a:endParaRPr lang="en-US" sz="200" dirty="0">
                            <a:effectLst/>
                            <a:latin typeface="Arial" panose="020B0604020202020204" pitchFamily="34" charset="0"/>
                            <a:cs typeface="Arial" panose="020B0604020202020204" pitchFamily="34" charset="0"/>
                          </a:endParaRPr>
                        </a:p>
                        <a:p>
                          <a:pPr algn="ctr">
                            <a:lnSpc>
                              <a:spcPct val="100000"/>
                            </a:lnSpc>
                            <a:spcBef>
                              <a:spcPts val="600"/>
                            </a:spcBef>
                            <a:spcAft>
                              <a:spcPts val="600"/>
                            </a:spcAft>
                          </a:pPr>
                          <a:r>
                            <a:rPr lang="en-US" sz="2000" dirty="0">
                              <a:effectLst/>
                              <a:latin typeface="Arial" panose="020B0604020202020204" pitchFamily="34" charset="0"/>
                              <a:cs typeface="Arial" panose="020B0604020202020204" pitchFamily="34" charset="0"/>
                            </a:rPr>
                            <a:t>FROUDE NUMBER, Fr </a:t>
                          </a:r>
                        </a:p>
                      </a:txBody>
                      <a:tcPr marL="35733" marR="35733" marT="0" marB="0" anchor="ctr"/>
                    </a:tc>
                    <a:tc>
                      <a:txBody>
                        <a:bodyPr/>
                        <a:lstStyle/>
                        <a:p>
                          <a:endParaRPr lang="en-US"/>
                        </a:p>
                      </a:txBody>
                      <a:tcPr marL="35733" marR="35733" marT="0" marB="0" anchor="ctr">
                        <a:blipFill rotWithShape="1">
                          <a:blip r:embed="rId4"/>
                          <a:stretch>
                            <a:fillRect l="-22962" t="-103704" b="-326984"/>
                          </a:stretch>
                        </a:blipFill>
                      </a:tcPr>
                    </a:tc>
                    <a:extLst>
                      <a:ext uri="{0D108BD9-81ED-4DB2-BD59-A6C34878D82A}">
                        <a16:rowId xmlns:a16="http://schemas.microsoft.com/office/drawing/2014/main" xmlns:a14="http://schemas.microsoft.com/office/drawing/2010/main" xmlns="" val="3105286076"/>
                      </a:ext>
                    </a:extLst>
                  </a:tr>
                  <a:tr h="1051560">
                    <a:tc>
                      <a:txBody>
                        <a:bodyPr/>
                        <a:lstStyle/>
                        <a:p>
                          <a:pPr algn="ctr">
                            <a:lnSpc>
                              <a:spcPct val="115000"/>
                            </a:lnSpc>
                            <a:spcAft>
                              <a:spcPts val="0"/>
                            </a:spcAft>
                          </a:pPr>
                          <a:r>
                            <a:rPr lang="en-US" sz="2000" dirty="0">
                              <a:effectLst/>
                              <a:latin typeface="Arial" panose="020B0604020202020204" pitchFamily="34" charset="0"/>
                              <a:cs typeface="Arial" panose="020B0604020202020204" pitchFamily="34" charset="0"/>
                            </a:rPr>
                            <a:t>MOMENTUM FLUX</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tc>
                    <a:tc>
                      <a:txBody>
                        <a:bodyPr/>
                        <a:lstStyle/>
                        <a:p>
                          <a:pPr marL="119063" indent="0">
                            <a:lnSpc>
                              <a:spcPct val="115000"/>
                            </a:lnSpc>
                            <a:spcAft>
                              <a:spcPts val="0"/>
                            </a:spcAft>
                          </a:pPr>
                          <a:r>
                            <a:rPr lang="en-US" sz="2000" dirty="0">
                              <a:solidFill>
                                <a:srgbClr val="002060"/>
                              </a:solidFill>
                              <a:effectLst/>
                              <a:latin typeface="Arial" panose="020B0604020202020204" pitchFamily="34" charset="0"/>
                              <a:cs typeface="Arial" panose="020B0604020202020204" pitchFamily="34" charset="0"/>
                            </a:rPr>
                            <a:t>The quantity </a:t>
                          </a:r>
                          <a:r>
                            <a:rPr lang="en-US" sz="2000" b="1" dirty="0">
                              <a:solidFill>
                                <a:srgbClr val="0000FF"/>
                              </a:solidFill>
                              <a:effectLst/>
                              <a:latin typeface="Symbol" panose="05050102010706020507" pitchFamily="18" charset="2"/>
                              <a:cs typeface="Arial" panose="020B0604020202020204" pitchFamily="34" charset="0"/>
                            </a:rPr>
                            <a:t>r</a:t>
                          </a:r>
                          <a:r>
                            <a:rPr lang="en-US" sz="2000" b="1" baseline="-25000" dirty="0">
                              <a:solidFill>
                                <a:srgbClr val="0000FF"/>
                              </a:solidFill>
                              <a:effectLst/>
                              <a:latin typeface="Arial" panose="020B0604020202020204" pitchFamily="34" charset="0"/>
                              <a:cs typeface="Arial" panose="020B0604020202020204" pitchFamily="34" charset="0"/>
                            </a:rPr>
                            <a:t>s</a:t>
                          </a:r>
                          <a:r>
                            <a:rPr lang="en-US" sz="2000" b="1" dirty="0">
                              <a:solidFill>
                                <a:srgbClr val="0000FF"/>
                              </a:solidFill>
                              <a:effectLst/>
                              <a:latin typeface="Arial" panose="020B0604020202020204" pitchFamily="34" charset="0"/>
                              <a:cs typeface="Arial" panose="020B0604020202020204" pitchFamily="34" charset="0"/>
                            </a:rPr>
                            <a:t>hu</a:t>
                          </a:r>
                          <a:r>
                            <a:rPr lang="en-US" sz="2000" b="1" baseline="30000" dirty="0">
                              <a:solidFill>
                                <a:srgbClr val="0000FF"/>
                              </a:solidFill>
                              <a:effectLst/>
                              <a:latin typeface="Arial" panose="020B0604020202020204" pitchFamily="34" charset="0"/>
                              <a:cs typeface="Arial" panose="020B0604020202020204" pitchFamily="34" charset="0"/>
                            </a:rPr>
                            <a:t>2</a:t>
                          </a:r>
                          <a:r>
                            <a:rPr lang="en-US" sz="2000" dirty="0">
                              <a:effectLst/>
                              <a:latin typeface="Arial" panose="020B0604020202020204" pitchFamily="34" charset="0"/>
                              <a:cs typeface="Arial" panose="020B0604020202020204" pitchFamily="34" charset="0"/>
                            </a:rPr>
                            <a:t> </a:t>
                          </a:r>
                          <a:r>
                            <a:rPr lang="en-US" sz="2000" dirty="0">
                              <a:solidFill>
                                <a:srgbClr val="002060"/>
                              </a:solidFill>
                              <a:effectLst/>
                              <a:latin typeface="Arial" panose="020B0604020202020204" pitchFamily="34" charset="0"/>
                              <a:cs typeface="Arial" panose="020B0604020202020204" pitchFamily="34" charset="0"/>
                            </a:rPr>
                            <a:t>for a unit width based on the depth-averaged flow speed </a:t>
                          </a:r>
                          <a:r>
                            <a:rPr lang="en-US" sz="2000" b="1" dirty="0">
                              <a:solidFill>
                                <a:srgbClr val="0000FF"/>
                              </a:solidFill>
                              <a:effectLst/>
                              <a:latin typeface="Arial" panose="020B0604020202020204" pitchFamily="34" charset="0"/>
                              <a:cs typeface="Arial" panose="020B0604020202020204" pitchFamily="34" charset="0"/>
                            </a:rPr>
                            <a:t>u</a:t>
                          </a:r>
                          <a:r>
                            <a:rPr lang="en-US" sz="2000" dirty="0">
                              <a:effectLst/>
                              <a:latin typeface="Arial" panose="020B0604020202020204" pitchFamily="34" charset="0"/>
                              <a:cs typeface="Arial" panose="020B0604020202020204" pitchFamily="34" charset="0"/>
                            </a:rPr>
                            <a:t>, </a:t>
                          </a:r>
                          <a:r>
                            <a:rPr lang="en-US" sz="2000" dirty="0">
                              <a:solidFill>
                                <a:srgbClr val="002060"/>
                              </a:solidFill>
                              <a:effectLst/>
                              <a:latin typeface="Arial" panose="020B0604020202020204" pitchFamily="34" charset="0"/>
                              <a:cs typeface="Arial" panose="020B0604020202020204" pitchFamily="34" charset="0"/>
                            </a:rPr>
                            <a:t>over the inundation depth </a:t>
                          </a:r>
                          <a:r>
                            <a:rPr lang="en-US" sz="2000" b="1" dirty="0">
                              <a:solidFill>
                                <a:srgbClr val="0000FF"/>
                              </a:solidFill>
                              <a:effectLst/>
                              <a:latin typeface="Arial" panose="020B0604020202020204" pitchFamily="34" charset="0"/>
                              <a:cs typeface="Arial" panose="020B0604020202020204" pitchFamily="34" charset="0"/>
                            </a:rPr>
                            <a:t>h</a:t>
                          </a:r>
                          <a:r>
                            <a:rPr lang="en-US" sz="2000" dirty="0">
                              <a:solidFill>
                                <a:srgbClr val="002060"/>
                              </a:solidFill>
                              <a:effectLst/>
                              <a:latin typeface="Arial" panose="020B0604020202020204" pitchFamily="34" charset="0"/>
                              <a:cs typeface="Arial" panose="020B0604020202020204" pitchFamily="34" charset="0"/>
                            </a:rPr>
                            <a:t>, for equivalent fluid density</a:t>
                          </a:r>
                          <a:r>
                            <a:rPr lang="he-IL" sz="2000" dirty="0">
                              <a:solidFill>
                                <a:srgbClr val="002060"/>
                              </a:solidFill>
                              <a:effectLst/>
                              <a:latin typeface="Arial" panose="020B0604020202020204" pitchFamily="34" charset="0"/>
                              <a:cs typeface="Arial" panose="020B0604020202020204" pitchFamily="34" charset="0"/>
                            </a:rPr>
                            <a:t> </a:t>
                          </a:r>
                          <a:r>
                            <a:rPr lang="en-US" sz="2000" b="1" dirty="0">
                              <a:solidFill>
                                <a:srgbClr val="0000FF"/>
                              </a:solidFill>
                              <a:effectLst/>
                              <a:latin typeface="Symbol" panose="05050102010706020507" pitchFamily="18" charset="2"/>
                              <a:cs typeface="Arial" panose="020B0604020202020204" pitchFamily="34" charset="0"/>
                            </a:rPr>
                            <a:t>r</a:t>
                          </a:r>
                          <a:r>
                            <a:rPr lang="en-US" sz="2000" b="1" baseline="-25000" dirty="0">
                              <a:solidFill>
                                <a:srgbClr val="0000FF"/>
                              </a:solidFill>
                              <a:effectLst/>
                              <a:latin typeface="Arial" panose="020B0604020202020204" pitchFamily="34" charset="0"/>
                              <a:cs typeface="Arial" panose="020B0604020202020204" pitchFamily="34" charset="0"/>
                            </a:rPr>
                            <a:t>s</a:t>
                          </a:r>
                          <a:r>
                            <a:rPr lang="en-US" sz="2000" dirty="0">
                              <a:effectLst/>
                              <a:latin typeface="Arial" panose="020B0604020202020204" pitchFamily="34" charset="0"/>
                              <a:cs typeface="Arial" panose="020B0604020202020204" pitchFamily="34" charset="0"/>
                            </a:rPr>
                            <a:t> </a:t>
                          </a:r>
                          <a:r>
                            <a:rPr lang="en-US" sz="2000" dirty="0">
                              <a:solidFill>
                                <a:srgbClr val="002060"/>
                              </a:solidFill>
                              <a:effectLst/>
                              <a:latin typeface="Arial" panose="020B0604020202020204" pitchFamily="34" charset="0"/>
                              <a:cs typeface="Arial" panose="020B0604020202020204" pitchFamily="34" charset="0"/>
                            </a:rPr>
                            <a:t>having the units of force per unit width</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tc>
                    <a:extLst>
                      <a:ext uri="{0D108BD9-81ED-4DB2-BD59-A6C34878D82A}">
                        <a16:rowId xmlns:a16="http://schemas.microsoft.com/office/drawing/2014/main" xmlns:a14="http://schemas.microsoft.com/office/drawing/2010/main" xmlns="" val="1227102260"/>
                      </a:ext>
                    </a:extLst>
                  </a:tr>
                  <a:tr h="914400">
                    <a:tc>
                      <a:txBody>
                        <a:bodyPr/>
                        <a:lstStyle/>
                        <a:p>
                          <a:pPr algn="ctr">
                            <a:lnSpc>
                              <a:spcPct val="150000"/>
                            </a:lnSpc>
                            <a:spcAft>
                              <a:spcPts val="0"/>
                            </a:spcAft>
                          </a:pPr>
                          <a:r>
                            <a:rPr lang="en-US" sz="2000" dirty="0">
                              <a:solidFill>
                                <a:srgbClr val="FFFF00"/>
                              </a:solidFill>
                              <a:effectLst/>
                              <a:latin typeface="Arial" panose="020B0604020202020204" pitchFamily="34" charset="0"/>
                              <a:cs typeface="Arial" panose="020B0604020202020204" pitchFamily="34" charset="0"/>
                            </a:rPr>
                            <a:t>HYDROSTATIC LOADS</a:t>
                          </a:r>
                          <a:endParaRPr lang="en-US" sz="20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tc>
                    <a:tc>
                      <a:txBody>
                        <a:bodyPr/>
                        <a:lstStyle/>
                        <a:p>
                          <a:pPr marL="0" indent="119063">
                            <a:lnSpc>
                              <a:spcPct val="100000"/>
                            </a:lnSpc>
                            <a:spcAft>
                              <a:spcPts val="0"/>
                            </a:spcAft>
                          </a:pPr>
                          <a:r>
                            <a:rPr lang="en-US" sz="2200" b="1" dirty="0">
                              <a:solidFill>
                                <a:srgbClr val="0000FF"/>
                              </a:solidFill>
                              <a:effectLst/>
                              <a:latin typeface="Arial" panose="020B0604020202020204" pitchFamily="34" charset="0"/>
                              <a:cs typeface="Arial" panose="020B0604020202020204" pitchFamily="34" charset="0"/>
                            </a:rPr>
                            <a:t>Loads imposed on an object by a standing mass of water  </a:t>
                          </a:r>
                          <a:endParaRPr lang="en-US" sz="22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tc>
                    <a:extLst>
                      <a:ext uri="{0D108BD9-81ED-4DB2-BD59-A6C34878D82A}">
                        <a16:rowId xmlns:a16="http://schemas.microsoft.com/office/drawing/2014/main" xmlns:a14="http://schemas.microsoft.com/office/drawing/2010/main" xmlns="" val="1433202863"/>
                      </a:ext>
                    </a:extLst>
                  </a:tr>
                  <a:tr h="883710">
                    <a:tc>
                      <a:txBody>
                        <a:bodyPr/>
                        <a:lstStyle/>
                        <a:p>
                          <a:pPr algn="ctr">
                            <a:lnSpc>
                              <a:spcPct val="100000"/>
                            </a:lnSpc>
                            <a:spcAft>
                              <a:spcPts val="0"/>
                            </a:spcAft>
                          </a:pPr>
                          <a:r>
                            <a:rPr lang="en-US" sz="2000" dirty="0">
                              <a:solidFill>
                                <a:srgbClr val="FFFF00"/>
                              </a:solidFill>
                              <a:effectLst/>
                              <a:latin typeface="Arial" panose="020B0604020202020204" pitchFamily="34" charset="0"/>
                              <a:cs typeface="Arial" panose="020B0604020202020204" pitchFamily="34" charset="0"/>
                            </a:rPr>
                            <a:t>HYDRODYNAMIC LOADS</a:t>
                          </a:r>
                          <a:endParaRPr lang="en-US" sz="20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tc>
                    <a:tc>
                      <a:txBody>
                        <a:bodyPr/>
                        <a:lstStyle/>
                        <a:p>
                          <a:pPr marL="0" indent="119063">
                            <a:lnSpc>
                              <a:spcPct val="100000"/>
                            </a:lnSpc>
                            <a:spcAft>
                              <a:spcPts val="0"/>
                            </a:spcAft>
                          </a:pPr>
                          <a:r>
                            <a:rPr lang="en-US" sz="2200" b="1" dirty="0">
                              <a:solidFill>
                                <a:srgbClr val="0000FF"/>
                              </a:solidFill>
                              <a:effectLst/>
                              <a:latin typeface="Arial" panose="020B0604020202020204" pitchFamily="34" charset="0"/>
                              <a:cs typeface="Arial" panose="020B0604020202020204" pitchFamily="34" charset="0"/>
                            </a:rPr>
                            <a:t>Loads imposed on an object by water flowing against and around it</a:t>
                          </a:r>
                          <a:endParaRPr lang="en-US" sz="22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tc>
                    <a:extLst>
                      <a:ext uri="{0D108BD9-81ED-4DB2-BD59-A6C34878D82A}">
                        <a16:rowId xmlns:a16="http://schemas.microsoft.com/office/drawing/2014/main" xmlns:a14="http://schemas.microsoft.com/office/drawing/2010/main" xmlns="" val="810654718"/>
                      </a:ext>
                    </a:extLst>
                  </a:tr>
                  <a:tr h="738315">
                    <a:tc>
                      <a:txBody>
                        <a:bodyPr/>
                        <a:lstStyle/>
                        <a:p>
                          <a:pPr algn="ctr">
                            <a:lnSpc>
                              <a:spcPct val="115000"/>
                            </a:lnSpc>
                            <a:spcAft>
                              <a:spcPts val="0"/>
                            </a:spcAft>
                          </a:pPr>
                          <a:r>
                            <a:rPr lang="en-US" sz="2000" dirty="0">
                              <a:solidFill>
                                <a:srgbClr val="FFFF00"/>
                              </a:solidFill>
                              <a:effectLst/>
                              <a:latin typeface="Arial" panose="020B0604020202020204" pitchFamily="34" charset="0"/>
                              <a:cs typeface="Arial" panose="020B0604020202020204" pitchFamily="34" charset="0"/>
                            </a:rPr>
                            <a:t>IMPACT LOADS</a:t>
                          </a:r>
                          <a:endParaRPr lang="en-US" sz="20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tc>
                    <a:tc>
                      <a:txBody>
                        <a:bodyPr/>
                        <a:lstStyle/>
                        <a:p>
                          <a:pPr marL="119063" indent="0">
                            <a:lnSpc>
                              <a:spcPct val="115000"/>
                            </a:lnSpc>
                            <a:spcAft>
                              <a:spcPts val="0"/>
                            </a:spcAft>
                          </a:pPr>
                          <a:r>
                            <a:rPr lang="en-US" sz="2200" b="1" dirty="0">
                              <a:solidFill>
                                <a:srgbClr val="FF0000"/>
                              </a:solidFill>
                              <a:effectLst/>
                              <a:latin typeface="Arial" panose="020B0604020202020204" pitchFamily="34" charset="0"/>
                              <a:cs typeface="Arial" panose="020B0604020202020204" pitchFamily="34" charset="0"/>
                            </a:rPr>
                            <a:t>Loads that result from debris or other object transported by the design tsunami striking a structure or portion thereof.</a:t>
                          </a:r>
                          <a:endParaRPr lang="en-US" sz="22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5733" marR="35733" marT="0" marB="0" anchor="ctr"/>
                    </a:tc>
                    <a:extLst>
                      <a:ext uri="{0D108BD9-81ED-4DB2-BD59-A6C34878D82A}">
                        <a16:rowId xmlns:a16="http://schemas.microsoft.com/office/drawing/2014/main" xmlns:a14="http://schemas.microsoft.com/office/drawing/2010/main" xmlns="" val="4024410736"/>
                      </a:ext>
                    </a:extLst>
                  </a:tr>
                </a:tbl>
              </a:graphicData>
            </a:graphic>
          </p:graphicFrame>
        </mc:Fallback>
      </mc:AlternateContent>
      <p:sp>
        <p:nvSpPr>
          <p:cNvPr id="3" name="TextBox 2">
            <a:extLst>
              <a:ext uri="{FF2B5EF4-FFF2-40B4-BE49-F238E27FC236}">
                <a16:creationId xmlns:a16="http://schemas.microsoft.com/office/drawing/2014/main" id="{F6B1FAC0-816D-4982-96DA-C35C0A648424}"/>
              </a:ext>
            </a:extLst>
          </p:cNvPr>
          <p:cNvSpPr txBox="1"/>
          <p:nvPr/>
        </p:nvSpPr>
        <p:spPr>
          <a:xfrm>
            <a:off x="0" y="304797"/>
            <a:ext cx="12192000" cy="523220"/>
          </a:xfrm>
          <a:prstGeom prst="rect">
            <a:avLst/>
          </a:prstGeom>
          <a:noFill/>
        </p:spPr>
        <p:txBody>
          <a:bodyPr wrap="square" rtlCol="0">
            <a:spAutoFit/>
          </a:bodyPr>
          <a:lstStyle/>
          <a:p>
            <a:pPr algn="ctr" rtl="1"/>
            <a:r>
              <a:rPr lang="he-IL" sz="2800" b="1" dirty="0">
                <a:solidFill>
                  <a:srgbClr val="C00000"/>
                </a:solidFill>
              </a:rPr>
              <a:t>פרמטרים עיקריים בתכן לעמידה בצונאמי לפי התקינה החדשה - המשך</a:t>
            </a:r>
            <a:endParaRPr lang="en-US" sz="2800" b="1" dirty="0">
              <a:solidFill>
                <a:srgbClr val="C00000"/>
              </a:solidFill>
            </a:endParaRPr>
          </a:p>
        </p:txBody>
      </p:sp>
      <p:sp>
        <p:nvSpPr>
          <p:cNvPr id="4" name="Rectangle 3">
            <a:extLst>
              <a:ext uri="{FF2B5EF4-FFF2-40B4-BE49-F238E27FC236}">
                <a16:creationId xmlns:a16="http://schemas.microsoft.com/office/drawing/2014/main" id="{640400C5-F49A-40E1-A657-9965384D2A1A}"/>
              </a:ext>
            </a:extLst>
          </p:cNvPr>
          <p:cNvSpPr/>
          <p:nvPr/>
        </p:nvSpPr>
        <p:spPr>
          <a:xfrm>
            <a:off x="61852" y="1960021"/>
            <a:ext cx="12052923" cy="1346105"/>
          </a:xfrm>
          <a:prstGeom prst="rect">
            <a:avLst/>
          </a:prstGeom>
          <a:solidFill>
            <a:srgbClr val="4F81B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3AE4964E-6A82-4E99-9D83-E18D885CF798}"/>
              </a:ext>
            </a:extLst>
          </p:cNvPr>
          <p:cNvSpPr/>
          <p:nvPr/>
        </p:nvSpPr>
        <p:spPr>
          <a:xfrm>
            <a:off x="61852" y="3065553"/>
            <a:ext cx="12062281" cy="1292380"/>
          </a:xfrm>
          <a:prstGeom prst="rect">
            <a:avLst/>
          </a:prstGeom>
          <a:solidFill>
            <a:srgbClr val="4F81B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FAB82E12-5B7A-42EA-9BD4-63F227F57E37}"/>
              </a:ext>
            </a:extLst>
          </p:cNvPr>
          <p:cNvSpPr/>
          <p:nvPr/>
        </p:nvSpPr>
        <p:spPr>
          <a:xfrm>
            <a:off x="65818" y="4175995"/>
            <a:ext cx="12060364" cy="8151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26E4D59-14A3-46E8-AB97-7D06F8146654}"/>
              </a:ext>
            </a:extLst>
          </p:cNvPr>
          <p:cNvSpPr/>
          <p:nvPr/>
        </p:nvSpPr>
        <p:spPr>
          <a:xfrm>
            <a:off x="64082" y="5856014"/>
            <a:ext cx="12060364" cy="803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3D80974-AF7F-42C7-A872-5FECB2774C86}"/>
              </a:ext>
            </a:extLst>
          </p:cNvPr>
          <p:cNvSpPr/>
          <p:nvPr/>
        </p:nvSpPr>
        <p:spPr>
          <a:xfrm>
            <a:off x="63055" y="4962886"/>
            <a:ext cx="12060365" cy="908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063124065"/>
      </p:ext>
    </p:extLst>
  </p:cSld>
  <p:clrMapOvr>
    <a:masterClrMapping/>
  </p:clrMapOvr>
  <mc:AlternateContent xmlns:mc="http://schemas.openxmlformats.org/markup-compatibility/2006" xmlns:p14="http://schemas.microsoft.com/office/powerpoint/2010/main">
    <mc:Choice Requires="p14">
      <p:transition spd="slow" p14:dur="2000" advTm="64663"/>
    </mc:Choice>
    <mc:Fallback xmlns="">
      <p:transition spd="slow" advTm="646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6707A2-0922-4624-8744-2071DC00DCA7}"/>
              </a:ext>
            </a:extLst>
          </p:cNvPr>
          <p:cNvSpPr/>
          <p:nvPr/>
        </p:nvSpPr>
        <p:spPr>
          <a:xfrm>
            <a:off x="0" y="554488"/>
            <a:ext cx="12192000" cy="553998"/>
          </a:xfrm>
          <a:prstGeom prst="rect">
            <a:avLst/>
          </a:prstGeom>
        </p:spPr>
        <p:txBody>
          <a:bodyPr wrap="square">
            <a:spAutoFit/>
          </a:bodyPr>
          <a:lstStyle/>
          <a:p>
            <a:pPr marR="6110" algn="ctr" rtl="1"/>
            <a:r>
              <a:rPr lang="he-IL" sz="3000" b="1" dirty="0">
                <a:solidFill>
                  <a:srgbClr val="C00000"/>
                </a:solidFill>
                <a:latin typeface="Arial" panose="020B0604020202020204" pitchFamily="34" charset="0"/>
                <a:cs typeface="Arial" panose="020B0604020202020204" pitchFamily="34" charset="0"/>
              </a:rPr>
              <a:t>קביעת אזור התכן לצונאמי: מסקנות מהצונאמי בטוחוקו, בצ'ילה ובסומטרה</a:t>
            </a:r>
          </a:p>
        </p:txBody>
      </p:sp>
      <p:sp>
        <p:nvSpPr>
          <p:cNvPr id="5" name="TextBox 4">
            <a:extLst>
              <a:ext uri="{FF2B5EF4-FFF2-40B4-BE49-F238E27FC236}">
                <a16:creationId xmlns:a16="http://schemas.microsoft.com/office/drawing/2014/main" id="{F9DE6C42-9912-493C-BBB9-3E16E6775873}"/>
              </a:ext>
            </a:extLst>
          </p:cNvPr>
          <p:cNvSpPr txBox="1"/>
          <p:nvPr/>
        </p:nvSpPr>
        <p:spPr>
          <a:xfrm>
            <a:off x="437535" y="1295299"/>
            <a:ext cx="11316929" cy="4681025"/>
          </a:xfrm>
          <a:prstGeom prst="rect">
            <a:avLst/>
          </a:prstGeom>
          <a:noFill/>
        </p:spPr>
        <p:txBody>
          <a:bodyPr wrap="square" rtlCol="0">
            <a:spAutoFit/>
          </a:bodyPr>
          <a:lstStyle/>
          <a:p>
            <a:pPr marL="342900" indent="-342900" algn="r" rtl="1">
              <a:lnSpc>
                <a:spcPct val="150000"/>
              </a:lnSpc>
              <a:spcAft>
                <a:spcPts val="1200"/>
              </a:spcAft>
              <a:buFont typeface="Wingdings" panose="05000000000000000000" pitchFamily="2" charset="2"/>
              <a:buChar char="q"/>
            </a:pPr>
            <a:r>
              <a:rPr lang="he-IL" sz="2600" b="1" dirty="0">
                <a:solidFill>
                  <a:srgbClr val="0000FF"/>
                </a:solidFill>
              </a:rPr>
              <a:t>הרשומה ההיסטורית של אירועי צונאמי </a:t>
            </a:r>
            <a:r>
              <a:rPr lang="he-IL" sz="2600" b="1" u="sng" dirty="0">
                <a:solidFill>
                  <a:srgbClr val="0000FF"/>
                </a:solidFill>
              </a:rPr>
              <a:t>עשויה לא לספק הערכה מספקת </a:t>
            </a:r>
            <a:r>
              <a:rPr lang="he-IL" sz="2600" b="1" dirty="0">
                <a:solidFill>
                  <a:srgbClr val="0000FF"/>
                </a:solidFill>
              </a:rPr>
              <a:t>לגבי גבהים פוטנציאליים באירועי הצונאמי הגדולים.</a:t>
            </a:r>
          </a:p>
          <a:p>
            <a:pPr marL="342900" indent="-342900" algn="r" rtl="1">
              <a:lnSpc>
                <a:spcPct val="150000"/>
              </a:lnSpc>
              <a:spcAft>
                <a:spcPts val="1200"/>
              </a:spcAft>
              <a:buFont typeface="Wingdings" panose="05000000000000000000" pitchFamily="2" charset="2"/>
              <a:buChar char="q"/>
            </a:pPr>
            <a:r>
              <a:rPr lang="he-IL" sz="2600" b="1" dirty="0">
                <a:solidFill>
                  <a:srgbClr val="0000FF"/>
                </a:solidFill>
              </a:rPr>
              <a:t>על התכנון </a:t>
            </a:r>
            <a:r>
              <a:rPr lang="he-IL" sz="2600" b="1" u="sng" dirty="0">
                <a:solidFill>
                  <a:srgbClr val="0000FF"/>
                </a:solidFill>
              </a:rPr>
              <a:t>לשקול את התרחשותם של אירועים גדולים יותר </a:t>
            </a:r>
            <a:r>
              <a:rPr lang="he-IL" sz="2600" b="1" dirty="0">
                <a:solidFill>
                  <a:srgbClr val="0000FF"/>
                </a:solidFill>
              </a:rPr>
              <a:t>מאשר ברשומה ההיסטורית.</a:t>
            </a:r>
          </a:p>
          <a:p>
            <a:pPr marL="342900" indent="-342900" algn="r" rtl="1">
              <a:lnSpc>
                <a:spcPct val="150000"/>
              </a:lnSpc>
              <a:spcAft>
                <a:spcPts val="1200"/>
              </a:spcAft>
              <a:buFont typeface="Wingdings" panose="05000000000000000000" pitchFamily="2" charset="2"/>
              <a:buChar char="q"/>
            </a:pPr>
            <a:r>
              <a:rPr lang="he-IL" sz="2600" b="1" dirty="0">
                <a:solidFill>
                  <a:srgbClr val="0000FF"/>
                </a:solidFill>
              </a:rPr>
              <a:t>לפיכך, יש </a:t>
            </a:r>
            <a:r>
              <a:rPr lang="he-IL" sz="2600" b="1" u="sng" dirty="0">
                <a:solidFill>
                  <a:srgbClr val="0000FF"/>
                </a:solidFill>
              </a:rPr>
              <a:t>לבצע ניתוח סיכוני צונאמי הסתברותי מבוסס פיזיקה</a:t>
            </a:r>
            <a:r>
              <a:rPr lang="he-IL" sz="2600" b="1" dirty="0">
                <a:solidFill>
                  <a:srgbClr val="0000FF"/>
                </a:solidFill>
              </a:rPr>
              <a:t>, בנוסף על המידע מבוסס תרחישים היסטוריים של אירועים.</a:t>
            </a:r>
          </a:p>
          <a:p>
            <a:pPr marL="342900" indent="-342900" algn="r" rtl="1">
              <a:lnSpc>
                <a:spcPct val="150000"/>
              </a:lnSpc>
              <a:spcAft>
                <a:spcPts val="1200"/>
              </a:spcAft>
              <a:buFont typeface="Wingdings" panose="05000000000000000000" pitchFamily="2" charset="2"/>
              <a:buChar char="q"/>
            </a:pPr>
            <a:r>
              <a:rPr lang="he-IL" sz="2600" b="1" dirty="0">
                <a:solidFill>
                  <a:srgbClr val="0000FF"/>
                </a:solidFill>
              </a:rPr>
              <a:t>גישה זאת תואמת </a:t>
            </a:r>
            <a:r>
              <a:rPr lang="he-IL" sz="2600" b="1" u="sng" dirty="0">
                <a:solidFill>
                  <a:srgbClr val="0000FF"/>
                </a:solidFill>
              </a:rPr>
              <a:t>לניתוח הסיכון הסיסמי ההסתברותי</a:t>
            </a:r>
            <a:r>
              <a:rPr lang="he-IL" sz="2600" b="1" dirty="0">
                <a:solidFill>
                  <a:srgbClr val="0000FF"/>
                </a:solidFill>
              </a:rPr>
              <a:t>.</a:t>
            </a:r>
          </a:p>
        </p:txBody>
      </p:sp>
    </p:spTree>
    <p:custDataLst>
      <p:tags r:id="rId1"/>
    </p:custDataLst>
    <p:extLst>
      <p:ext uri="{BB962C8B-B14F-4D97-AF65-F5344CB8AC3E}">
        <p14:creationId xmlns:p14="http://schemas.microsoft.com/office/powerpoint/2010/main" val="220076663"/>
      </p:ext>
    </p:extLst>
  </p:cSld>
  <p:clrMapOvr>
    <a:masterClrMapping/>
  </p:clrMapOvr>
  <mc:AlternateContent xmlns:mc="http://schemas.openxmlformats.org/markup-compatibility/2006" xmlns:p14="http://schemas.microsoft.com/office/powerpoint/2010/main">
    <mc:Choice Requires="p14">
      <p:transition spd="slow" p14:dur="2000" advTm="55581"/>
    </mc:Choice>
    <mc:Fallback xmlns="">
      <p:transition spd="slow" advTm="555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chemeClr val="tx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subTnLst>
                                    <p:animClr clrSpc="rgb" dir="cw">
                                      <p:cBhvr override="childStyle">
                                        <p:cTn dur="1" fill="hold" display="0" masterRel="nextClick" afterEffect="1"/>
                                        <p:tgtEl>
                                          <p:spTgt spid="5">
                                            <p:txEl>
                                              <p:pRg st="1" end="1"/>
                                            </p:txEl>
                                          </p:spTgt>
                                        </p:tgtEl>
                                        <p:attrNameLst>
                                          <p:attrName>ppt_c</p:attrName>
                                        </p:attrNameLst>
                                      </p:cBhvr>
                                      <p:to>
                                        <a:schemeClr val="tx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chemeClr val="tx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subTnLst>
                                    <p:animClr clrSpc="rgb" dir="cw">
                                      <p:cBhvr override="childStyle">
                                        <p:cTn dur="1" fill="hold" display="0" masterRel="nextClick" afterEffect="1"/>
                                        <p:tgtEl>
                                          <p:spTgt spid="5">
                                            <p:txEl>
                                              <p:pRg st="3" end="3"/>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Rectangle 10"/>
          <p:cNvSpPr>
            <a:spLocks noGrp="1" noChangeArrowheads="1"/>
          </p:cNvSpPr>
          <p:nvPr>
            <p:ph type="title"/>
          </p:nvPr>
        </p:nvSpPr>
        <p:spPr>
          <a:xfrm>
            <a:off x="4164156" y="497661"/>
            <a:ext cx="7983749" cy="5786478"/>
          </a:xfrm>
        </p:spPr>
        <p:txBody>
          <a:bodyPr/>
          <a:lstStyle/>
          <a:p>
            <a:pPr algn="just" rtl="1"/>
            <a:r>
              <a:rPr lang="he-IL" sz="3200" b="1" dirty="0">
                <a:solidFill>
                  <a:srgbClr val="002060"/>
                </a:solidFill>
                <a:cs typeface="+mn-cs"/>
              </a:rPr>
              <a:t>לאחר הצונאמי</a:t>
            </a:r>
            <a:r>
              <a:rPr lang="en-US" sz="3200" b="1" dirty="0">
                <a:solidFill>
                  <a:srgbClr val="002060"/>
                </a:solidFill>
                <a:cs typeface="+mn-cs"/>
              </a:rPr>
              <a:t> </a:t>
            </a:r>
            <a:r>
              <a:rPr lang="he-IL" sz="3200" b="1" dirty="0">
                <a:solidFill>
                  <a:srgbClr val="002060"/>
                </a:solidFill>
                <a:cs typeface="+mn-cs"/>
              </a:rPr>
              <a:t>ב-26.12.2004 באוקיאנוס ההודי מליאת </a:t>
            </a:r>
            <a:r>
              <a:rPr lang="en-US" sz="3200" b="1" dirty="0">
                <a:solidFill>
                  <a:srgbClr val="002060"/>
                </a:solidFill>
                <a:cs typeface="+mn-cs"/>
              </a:rPr>
              <a:t>IOC/UNESCO</a:t>
            </a:r>
            <a:r>
              <a:rPr lang="he-IL" sz="3200" b="1" dirty="0">
                <a:solidFill>
                  <a:srgbClr val="002060"/>
                </a:solidFill>
                <a:cs typeface="+mn-cs"/>
              </a:rPr>
              <a:t> החליטה ביוני 2005 על הקמת קבוצת תאום בין-ממשלתית (</a:t>
            </a:r>
            <a:r>
              <a:rPr lang="en-US" sz="3200" b="1" dirty="0">
                <a:solidFill>
                  <a:srgbClr val="002060"/>
                </a:solidFill>
                <a:cs typeface="+mn-cs"/>
              </a:rPr>
              <a:t>ICG</a:t>
            </a:r>
            <a:r>
              <a:rPr lang="he-IL" sz="3200" b="1" dirty="0">
                <a:solidFill>
                  <a:srgbClr val="002060"/>
                </a:solidFill>
                <a:cs typeface="+mn-cs"/>
              </a:rPr>
              <a:t>) שתקים ותפעיל מערכת בינלאומית להתרעה מוקדמת מצונאמי בים התיכון, בחופי אירופה לאוקיאנוס האטלנטי ובימים המקשרים (</a:t>
            </a:r>
            <a:r>
              <a:rPr lang="en-US" sz="3200" b="1" dirty="0">
                <a:solidFill>
                  <a:srgbClr val="002060"/>
                </a:solidFill>
                <a:cs typeface="+mn-cs"/>
              </a:rPr>
              <a:t>NEAMTWS</a:t>
            </a:r>
            <a:r>
              <a:rPr lang="he-IL" sz="3200" b="1" dirty="0">
                <a:solidFill>
                  <a:srgbClr val="002060"/>
                </a:solidFill>
                <a:cs typeface="+mn-cs"/>
              </a:rPr>
              <a:t>).</a:t>
            </a:r>
            <a:endParaRPr lang="en-US" sz="3200" dirty="0">
              <a:solidFill>
                <a:srgbClr val="002060"/>
              </a:solidFill>
              <a:effectLst>
                <a:outerShdw blurRad="38100" dist="38100" dir="2700000" algn="tl">
                  <a:srgbClr val="000000"/>
                </a:outerShdw>
              </a:effectLst>
              <a:latin typeface="Times New Roman" pitchFamily="18" charset="0"/>
              <a:cs typeface="+mn-cs"/>
            </a:endParaRPr>
          </a:p>
        </p:txBody>
      </p:sp>
      <p:pic>
        <p:nvPicPr>
          <p:cNvPr id="5127" name="Picture 7" descr="2004_Indonesia_Tsunami"/>
          <p:cNvPicPr>
            <a:picLocks noGrp="1" noChangeAspect="1" noChangeArrowheads="1" noCrop="1"/>
          </p:cNvPicPr>
          <p:nvPr>
            <p:ph idx="4294967295"/>
          </p:nvPr>
        </p:nvPicPr>
        <p:blipFill>
          <a:blip r:embed="rId2" cstate="print"/>
          <a:srcRect/>
          <a:stretch>
            <a:fillRect/>
          </a:stretch>
        </p:blipFill>
        <p:spPr>
          <a:xfrm>
            <a:off x="90730" y="1416562"/>
            <a:ext cx="3992544" cy="4139296"/>
          </a:xfrm>
          <a:prstGeom prst="rect">
            <a:avLst/>
          </a:prstGeom>
          <a:noFill/>
          <a:ln/>
        </p:spPr>
      </p:pic>
      <p:sp>
        <p:nvSpPr>
          <p:cNvPr id="5129" name="Text Box 9"/>
          <p:cNvSpPr txBox="1">
            <a:spLocks noChangeArrowheads="1"/>
          </p:cNvSpPr>
          <p:nvPr/>
        </p:nvSpPr>
        <p:spPr bwMode="auto">
          <a:xfrm>
            <a:off x="6453352" y="2535621"/>
            <a:ext cx="3505200" cy="369332"/>
          </a:xfrm>
          <a:prstGeom prst="rect">
            <a:avLst/>
          </a:prstGeom>
          <a:noFill/>
          <a:ln w="12700">
            <a:noFill/>
            <a:miter lim="800000"/>
            <a:headEnd/>
            <a:tailEnd/>
          </a:ln>
          <a:effectLst/>
        </p:spPr>
        <p:txBody>
          <a:bodyPr>
            <a:spAutoFit/>
          </a:bodyPr>
          <a:lstStyle/>
          <a:p>
            <a:pPr>
              <a:spcBef>
                <a:spcPct val="50000"/>
              </a:spcBef>
            </a:pPr>
            <a:endParaRPr lang="en-US" dirty="0"/>
          </a:p>
        </p:txBody>
      </p:sp>
      <p:pic>
        <p:nvPicPr>
          <p:cNvPr id="11" name="Picture 10">
            <a:extLst>
              <a:ext uri="{FF2B5EF4-FFF2-40B4-BE49-F238E27FC236}">
                <a16:creationId xmlns:a16="http://schemas.microsoft.com/office/drawing/2014/main" id="{583A00C9-1B48-4A3E-BDFA-64003AE79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7920" y="3563382"/>
            <a:ext cx="3836652" cy="2606189"/>
          </a:xfrm>
          <a:prstGeom prst="rect">
            <a:avLst/>
          </a:prstGeom>
          <a:ln w="25400">
            <a:solidFill>
              <a:srgbClr val="FF0000"/>
            </a:solidFill>
          </a:ln>
        </p:spPr>
      </p:pic>
      <p:pic>
        <p:nvPicPr>
          <p:cNvPr id="2" name="Picture 1">
            <a:extLst>
              <a:ext uri="{FF2B5EF4-FFF2-40B4-BE49-F238E27FC236}">
                <a16:creationId xmlns:a16="http://schemas.microsoft.com/office/drawing/2014/main" id="{D9C91A5F-8EEF-4B89-B2DD-511C0895DE5F}"/>
              </a:ext>
            </a:extLst>
          </p:cNvPr>
          <p:cNvPicPr>
            <a:picLocks noChangeAspect="1"/>
          </p:cNvPicPr>
          <p:nvPr/>
        </p:nvPicPr>
        <p:blipFill>
          <a:blip r:embed="rId4"/>
          <a:stretch>
            <a:fillRect/>
          </a:stretch>
        </p:blipFill>
        <p:spPr>
          <a:xfrm>
            <a:off x="8149017" y="3563383"/>
            <a:ext cx="3889193" cy="2606188"/>
          </a:xfrm>
          <a:prstGeom prst="rect">
            <a:avLst/>
          </a:prstGeom>
          <a:noFill/>
          <a:ln w="12700">
            <a:solidFill>
              <a:srgbClr val="0070C0"/>
            </a:solidFill>
          </a:ln>
        </p:spPr>
      </p:pic>
      <p:sp>
        <p:nvSpPr>
          <p:cNvPr id="3" name="TextBox 2">
            <a:extLst>
              <a:ext uri="{FF2B5EF4-FFF2-40B4-BE49-F238E27FC236}">
                <a16:creationId xmlns:a16="http://schemas.microsoft.com/office/drawing/2014/main" id="{FF631D5E-FF99-4BB9-B990-40721BCF30C0}"/>
              </a:ext>
            </a:extLst>
          </p:cNvPr>
          <p:cNvSpPr txBox="1"/>
          <p:nvPr/>
        </p:nvSpPr>
        <p:spPr>
          <a:xfrm>
            <a:off x="132196" y="5523508"/>
            <a:ext cx="3963731" cy="830997"/>
          </a:xfrm>
          <a:prstGeom prst="rect">
            <a:avLst/>
          </a:prstGeom>
          <a:noFill/>
        </p:spPr>
        <p:txBody>
          <a:bodyPr wrap="square" rtlCol="0">
            <a:spAutoFit/>
          </a:bodyPr>
          <a:lstStyle/>
          <a:p>
            <a:pPr algn="ctr" rtl="1"/>
            <a:r>
              <a:rPr lang="he-IL" sz="2400" b="1" dirty="0">
                <a:solidFill>
                  <a:srgbClr val="0000FF"/>
                </a:solidFill>
                <a:latin typeface="+mj-lt"/>
                <a:cs typeface="+mj-cs"/>
              </a:rPr>
              <a:t>הדמיה של תחילת אירוע הצונאמי באוקיאנוס ההודי. מקור: </a:t>
            </a:r>
            <a:r>
              <a:rPr lang="en-US" sz="2400" b="1" dirty="0">
                <a:solidFill>
                  <a:srgbClr val="0000FF"/>
                </a:solidFill>
                <a:latin typeface="+mj-lt"/>
                <a:cs typeface="+mj-cs"/>
              </a:rPr>
              <a:t>NOAA</a:t>
            </a:r>
          </a:p>
        </p:txBody>
      </p:sp>
      <p:sp>
        <p:nvSpPr>
          <p:cNvPr id="13" name="Rectangle 2">
            <a:extLst>
              <a:ext uri="{FF2B5EF4-FFF2-40B4-BE49-F238E27FC236}">
                <a16:creationId xmlns:a16="http://schemas.microsoft.com/office/drawing/2014/main" id="{2F1CFAB9-D6C5-4BDD-9981-31E199CA6734}"/>
              </a:ext>
            </a:extLst>
          </p:cNvPr>
          <p:cNvSpPr txBox="1">
            <a:spLocks noChangeArrowheads="1"/>
          </p:cNvSpPr>
          <p:nvPr/>
        </p:nvSpPr>
        <p:spPr bwMode="auto">
          <a:xfrm>
            <a:off x="4257919" y="6169839"/>
            <a:ext cx="7618299" cy="36933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r">
              <a:defRPr/>
            </a:pPr>
            <a:r>
              <a:rPr lang="en-US" sz="2400" b="1" dirty="0">
                <a:solidFill>
                  <a:srgbClr val="0000FF"/>
                </a:solidFill>
                <a:latin typeface="Times New Roman" pitchFamily="18" charset="0"/>
                <a:cs typeface="Times New Roman" pitchFamily="18" charset="0"/>
              </a:rPr>
              <a:t> IOC/UNESCO </a:t>
            </a:r>
            <a:r>
              <a:rPr lang="he-IL" sz="2400" b="1" dirty="0">
                <a:solidFill>
                  <a:srgbClr val="0000FF"/>
                </a:solidFill>
                <a:latin typeface="Times New Roman" pitchFamily="18" charset="0"/>
              </a:rPr>
              <a:t>לפי בסיס הנתונים העולמי של אירועי צונאמי של </a:t>
            </a:r>
            <a:endParaRPr lang="en-US" sz="2400" b="1" dirty="0">
              <a:solidFill>
                <a:srgbClr val="0000FF"/>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08373"/>
    </mc:Choice>
    <mc:Fallback xmlns="">
      <p:transition spd="slow" advTm="10837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76E836-6CAF-4A14-BE16-CB19E5E9A803}"/>
              </a:ext>
            </a:extLst>
          </p:cNvPr>
          <p:cNvSpPr txBox="1"/>
          <p:nvPr/>
        </p:nvSpPr>
        <p:spPr>
          <a:xfrm>
            <a:off x="0" y="324091"/>
            <a:ext cx="12192000" cy="584775"/>
          </a:xfrm>
          <a:prstGeom prst="rect">
            <a:avLst/>
          </a:prstGeom>
          <a:noFill/>
        </p:spPr>
        <p:txBody>
          <a:bodyPr wrap="square" rtlCol="0">
            <a:spAutoFit/>
          </a:bodyPr>
          <a:lstStyle/>
          <a:p>
            <a:pPr algn="ctr"/>
            <a:r>
              <a:rPr lang="he-IL" sz="3200" b="1" dirty="0">
                <a:solidFill>
                  <a:srgbClr val="C00000"/>
                </a:solidFill>
                <a:latin typeface="Arial" panose="020B0604020202020204" pitchFamily="34" charset="0"/>
                <a:cs typeface="Arial" panose="020B0604020202020204" pitchFamily="34" charset="0"/>
              </a:rPr>
              <a:t>עומק הצפה ומהירות זרימה מרבית מבוססים על גובה טיפוס מרבי</a:t>
            </a:r>
            <a:endParaRPr lang="en-US" sz="3200" b="1" dirty="0">
              <a:solidFill>
                <a:srgbClr val="C0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3C14E3-BED6-4B37-AA35-871F5067B4C5}"/>
              </a:ext>
            </a:extLst>
          </p:cNvPr>
          <p:cNvSpPr/>
          <p:nvPr/>
        </p:nvSpPr>
        <p:spPr>
          <a:xfrm>
            <a:off x="5270338" y="763491"/>
            <a:ext cx="6921662" cy="2677656"/>
          </a:xfrm>
          <a:prstGeom prst="rect">
            <a:avLst/>
          </a:prstGeom>
        </p:spPr>
        <p:txBody>
          <a:bodyPr wrap="square">
            <a:spAutoFit/>
          </a:bodyPr>
          <a:lstStyle/>
          <a:p>
            <a:pPr marL="342900" indent="-342900" algn="r" rtl="1">
              <a:buBlip>
                <a:blip r:embed="rId3"/>
              </a:buBlip>
            </a:pPr>
            <a:r>
              <a:rPr lang="he-IL" sz="2400" b="1" dirty="0"/>
              <a:t>הניתוח על בסיס קו גרדיאנט האנרגיה</a:t>
            </a:r>
          </a:p>
          <a:p>
            <a:pPr marL="625475" lvl="1" indent="-277813" algn="r" rtl="1">
              <a:buSzPct val="110000"/>
              <a:buFont typeface="Arial" panose="020B0604020202020204" pitchFamily="34" charset="0"/>
              <a:buChar char="•"/>
            </a:pPr>
            <a:r>
              <a:rPr lang="he-IL" sz="2400" b="1" dirty="0">
                <a:solidFill>
                  <a:srgbClr val="0000FF"/>
                </a:solidFill>
              </a:rPr>
              <a:t>דרוש לקבוע העומד ההידרולי בחוף לקבלת גובה הטיפוס המרבי</a:t>
            </a:r>
          </a:p>
          <a:p>
            <a:pPr marL="625475" lvl="1" indent="-277813" algn="r" rtl="1">
              <a:buSzPct val="110000"/>
              <a:buFont typeface="Arial" panose="020B0604020202020204" pitchFamily="34" charset="0"/>
              <a:buChar char="•"/>
            </a:pPr>
            <a:r>
              <a:rPr lang="he-IL" sz="2400" b="1" dirty="0">
                <a:solidFill>
                  <a:srgbClr val="0000FF"/>
                </a:solidFill>
              </a:rPr>
              <a:t>החישוב מבוסס הידרוליקה פשוטה תוך שימוש במקדמי חספוס לפי </a:t>
            </a:r>
            <a:r>
              <a:rPr lang="ro-RO" sz="2400" b="1" dirty="0">
                <a:solidFill>
                  <a:srgbClr val="0000FF"/>
                </a:solidFill>
              </a:rPr>
              <a:t>Manning</a:t>
            </a:r>
            <a:endParaRPr lang="en-US" sz="2400" b="1" dirty="0">
              <a:solidFill>
                <a:srgbClr val="0000FF"/>
              </a:solidFill>
            </a:endParaRPr>
          </a:p>
          <a:p>
            <a:pPr marL="625475" lvl="1" indent="-277813" algn="r" rtl="1">
              <a:buSzPct val="110000"/>
              <a:buFont typeface="Arial" panose="020B0604020202020204" pitchFamily="34" charset="0"/>
              <a:buChar char="•"/>
            </a:pPr>
            <a:r>
              <a:rPr lang="he-IL" sz="2400" b="1" dirty="0">
                <a:solidFill>
                  <a:srgbClr val="0000FF"/>
                </a:solidFill>
              </a:rPr>
              <a:t>האומדן אומת כשמרני ע"י מדידות שדה ו-36,000 הדמיות ספרתיות שיצרו 700,000 ערכי נתונים</a:t>
            </a:r>
            <a:endParaRPr lang="en-US" sz="2400" b="1" dirty="0">
              <a:solidFill>
                <a:srgbClr val="0000FF"/>
              </a:solidFill>
            </a:endParaRPr>
          </a:p>
        </p:txBody>
      </p:sp>
      <p:grpSp>
        <p:nvGrpSpPr>
          <p:cNvPr id="3" name="Group 2">
            <a:extLst>
              <a:ext uri="{FF2B5EF4-FFF2-40B4-BE49-F238E27FC236}">
                <a16:creationId xmlns:a16="http://schemas.microsoft.com/office/drawing/2014/main" id="{F8D2422A-6B86-451F-8145-D6020C28589A}"/>
              </a:ext>
            </a:extLst>
          </p:cNvPr>
          <p:cNvGrpSpPr/>
          <p:nvPr/>
        </p:nvGrpSpPr>
        <p:grpSpPr>
          <a:xfrm>
            <a:off x="1012368" y="3390900"/>
            <a:ext cx="10493828" cy="3208326"/>
            <a:chOff x="1012368" y="3390900"/>
            <a:chExt cx="10493828" cy="3208326"/>
          </a:xfrm>
        </p:grpSpPr>
        <p:pic>
          <p:nvPicPr>
            <p:cNvPr id="7" name="Picture 6">
              <a:extLst>
                <a:ext uri="{FF2B5EF4-FFF2-40B4-BE49-F238E27FC236}">
                  <a16:creationId xmlns:a16="http://schemas.microsoft.com/office/drawing/2014/main" id="{43D92B34-0292-4465-97D3-662B04DBAE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368" y="3390900"/>
              <a:ext cx="10493828" cy="3208326"/>
            </a:xfrm>
            <a:prstGeom prst="rect">
              <a:avLst/>
            </a:prstGeom>
            <a:ln w="19050">
              <a:solidFill>
                <a:srgbClr val="002060"/>
              </a:solidFill>
            </a:ln>
          </p:spPr>
        </p:pic>
        <p:sp>
          <p:nvSpPr>
            <p:cNvPr id="8" name="Rectangle 7">
              <a:extLst>
                <a:ext uri="{FF2B5EF4-FFF2-40B4-BE49-F238E27FC236}">
                  <a16:creationId xmlns:a16="http://schemas.microsoft.com/office/drawing/2014/main" id="{80D6D567-2F58-44B5-9B74-6470BD11F667}"/>
                </a:ext>
              </a:extLst>
            </p:cNvPr>
            <p:cNvSpPr/>
            <p:nvPr/>
          </p:nvSpPr>
          <p:spPr>
            <a:xfrm>
              <a:off x="4526836" y="3839656"/>
              <a:ext cx="1113484" cy="800219"/>
            </a:xfrm>
            <a:prstGeom prst="rect">
              <a:avLst/>
            </a:prstGeom>
          </p:spPr>
          <p:txBody>
            <a:bodyPr wrap="square">
              <a:spAutoFit/>
            </a:bodyPr>
            <a:lstStyle/>
            <a:p>
              <a:endParaRPr lang="en-US" dirty="0">
                <a:solidFill>
                  <a:srgbClr val="000000"/>
                </a:solidFill>
                <a:latin typeface="Calibri" panose="020F0502020204030204" pitchFamily="34" charset="0"/>
              </a:endParaRPr>
            </a:p>
            <a:p>
              <a:pPr marR="86500"/>
              <a:r>
                <a:rPr lang="en-US" sz="2800" dirty="0">
                  <a:solidFill>
                    <a:srgbClr val="FF0000"/>
                  </a:solidFill>
                  <a:latin typeface="Calibri" panose="020F0502020204030204" pitchFamily="34" charset="0"/>
                </a:rPr>
                <a:t>u</a:t>
              </a:r>
              <a:r>
                <a:rPr lang="en-US" sz="3200" baseline="30000" dirty="0">
                  <a:solidFill>
                    <a:srgbClr val="FF0000"/>
                  </a:solidFill>
                  <a:latin typeface="Calibri" panose="020F0502020204030204" pitchFamily="34" charset="0"/>
                </a:rPr>
                <a:t>2</a:t>
              </a:r>
              <a:r>
                <a:rPr lang="en-US" sz="2800" dirty="0">
                  <a:solidFill>
                    <a:srgbClr val="FF0000"/>
                  </a:solidFill>
                  <a:latin typeface="Calibri" panose="020F0502020204030204" pitchFamily="34" charset="0"/>
                </a:rPr>
                <a:t>/2g</a:t>
              </a:r>
              <a:endParaRPr lang="en-US" sz="2800" dirty="0"/>
            </a:p>
          </p:txBody>
        </p:sp>
        <p:sp>
          <p:nvSpPr>
            <p:cNvPr id="9" name="Rectangle 8">
              <a:extLst>
                <a:ext uri="{FF2B5EF4-FFF2-40B4-BE49-F238E27FC236}">
                  <a16:creationId xmlns:a16="http://schemas.microsoft.com/office/drawing/2014/main" id="{14B81036-FD90-433A-A1CC-31B3CB2BB170}"/>
                </a:ext>
              </a:extLst>
            </p:cNvPr>
            <p:cNvSpPr/>
            <p:nvPr/>
          </p:nvSpPr>
          <p:spPr>
            <a:xfrm>
              <a:off x="4559494" y="4337736"/>
              <a:ext cx="980683" cy="1015663"/>
            </a:xfrm>
            <a:prstGeom prst="rect">
              <a:avLst/>
            </a:prstGeom>
          </p:spPr>
          <p:txBody>
            <a:bodyPr wrap="square">
              <a:spAutoFit/>
            </a:bodyPr>
            <a:lstStyle/>
            <a:p>
              <a:endParaRPr lang="en-US" sz="2400" dirty="0">
                <a:solidFill>
                  <a:srgbClr val="000000"/>
                </a:solidFill>
                <a:latin typeface="Calibri" panose="020F0502020204030204" pitchFamily="34" charset="0"/>
              </a:endParaRPr>
            </a:p>
            <a:p>
              <a:pPr marR="88550"/>
              <a:r>
                <a:rPr lang="en-US" sz="3600" dirty="0">
                  <a:solidFill>
                    <a:srgbClr val="FF0000"/>
                  </a:solidFill>
                  <a:latin typeface="Calibri" panose="020F0502020204030204" pitchFamily="34" charset="0"/>
                </a:rPr>
                <a:t>h</a:t>
              </a:r>
              <a:r>
                <a:rPr lang="en-US" sz="2000" dirty="0">
                  <a:solidFill>
                    <a:srgbClr val="FF0000"/>
                  </a:solidFill>
                  <a:latin typeface="Calibri" panose="020F0502020204030204" pitchFamily="34" charset="0"/>
                </a:rPr>
                <a:t>max</a:t>
              </a:r>
              <a:endParaRPr lang="en-US" sz="2000" dirty="0"/>
            </a:p>
          </p:txBody>
        </p:sp>
        <p:cxnSp>
          <p:nvCxnSpPr>
            <p:cNvPr id="12" name="Straight Arrow Connector 11">
              <a:extLst>
                <a:ext uri="{FF2B5EF4-FFF2-40B4-BE49-F238E27FC236}">
                  <a16:creationId xmlns:a16="http://schemas.microsoft.com/office/drawing/2014/main" id="{9B93C0FF-D8FB-41F8-A674-F9AC0B87E60D}"/>
                </a:ext>
              </a:extLst>
            </p:cNvPr>
            <p:cNvCxnSpPr>
              <a:cxnSpLocks/>
            </p:cNvCxnSpPr>
            <p:nvPr/>
          </p:nvCxnSpPr>
          <p:spPr>
            <a:xfrm>
              <a:off x="4522655" y="4631656"/>
              <a:ext cx="0" cy="93831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5E753E0-9B7C-4CA1-A6A8-98EC86550BA0}"/>
                </a:ext>
              </a:extLst>
            </p:cNvPr>
            <p:cNvCxnSpPr/>
            <p:nvPr/>
          </p:nvCxnSpPr>
          <p:spPr>
            <a:xfrm>
              <a:off x="4522655" y="4098275"/>
              <a:ext cx="0" cy="533382"/>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0F3CCB8-9B64-4565-BA9A-A259C498ECDA}"/>
                  </a:ext>
                </a:extLst>
              </p:cNvPr>
              <p:cNvSpPr/>
              <p:nvPr/>
            </p:nvSpPr>
            <p:spPr>
              <a:xfrm>
                <a:off x="990600" y="1970314"/>
                <a:ext cx="4832606" cy="617092"/>
              </a:xfrm>
              <a:prstGeom prst="rect">
                <a:avLst/>
              </a:prstGeom>
              <a:solidFill>
                <a:schemeClr val="bg1">
                  <a:alpha val="76000"/>
                </a:schemeClr>
              </a:solidFill>
              <a:ln>
                <a:solidFill>
                  <a:srgbClr val="0000FF"/>
                </a:solidFill>
              </a:ln>
            </p:spPr>
            <p:txBody>
              <a:bodyPr wrap="square">
                <a:spAutoFit/>
              </a:bodyPr>
              <a:lstStyle/>
              <a:p>
                <a:pPr>
                  <a:lnSpc>
                    <a:spcPct val="115000"/>
                  </a:lnSpc>
                  <a:spcAft>
                    <a:spcPts val="1000"/>
                  </a:spcAft>
                </a:pPr>
                <a14:m>
                  <m:oMath xmlns:m="http://schemas.openxmlformats.org/officeDocument/2006/math">
                    <m:sSub>
                      <m:sSubPr>
                        <m:ctrlPr>
                          <a:rPr lang="en-US" sz="2800" b="1" i="1" smtClean="0">
                            <a:solidFill>
                              <a:srgbClr val="C00000"/>
                            </a:solidFill>
                            <a:latin typeface="Cambria Math" panose="02040503050406030204" pitchFamily="18" charset="0"/>
                            <a:ea typeface="Calibri" panose="020F0502020204030204" pitchFamily="34" charset="0"/>
                            <a:cs typeface="Arial" panose="020B0604020202020204" pitchFamily="34" charset="0"/>
                          </a:rPr>
                        </m:ctrlPr>
                      </m:sSubPr>
                      <m:e>
                        <m:sSub>
                          <m:sSubPr>
                            <m:ctrlP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ctrlPr>
                          </m:sSubPr>
                          <m:e>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𝑬</m:t>
                            </m:r>
                          </m:e>
                          <m:sub>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𝒈</m:t>
                            </m:r>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 </m:t>
                            </m:r>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𝒊</m:t>
                            </m:r>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m:t>
                            </m:r>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𝟏</m:t>
                            </m:r>
                          </m:sub>
                        </m:sSub>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m:t>
                        </m:r>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𝑬</m:t>
                        </m:r>
                      </m:e>
                      <m:sub>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𝒈</m:t>
                        </m:r>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m:t>
                        </m:r>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𝒊</m:t>
                        </m:r>
                      </m:sub>
                    </m:sSub>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m:t>
                    </m:r>
                    <m:d>
                      <m:dPr>
                        <m:ctrlP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ctrlPr>
                          </m:sSubPr>
                          <m:e>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m:t>
                            </m:r>
                          </m:e>
                          <m:sub>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𝒊</m:t>
                            </m:r>
                          </m:sub>
                        </m:sSub>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ctrlPr>
                          </m:sSubPr>
                          <m:e>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𝑺</m:t>
                            </m:r>
                          </m:e>
                          <m:sub>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𝒊</m:t>
                            </m:r>
                          </m:sub>
                        </m:sSub>
                      </m:e>
                    </m:d>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ctrlPr>
                      </m:sSubPr>
                      <m:e>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𝑿</m:t>
                        </m:r>
                      </m:e>
                      <m:sub>
                        <m:r>
                          <a:rPr lang="en-US" sz="2800" b="1" i="1">
                            <a:solidFill>
                              <a:srgbClr val="C00000"/>
                            </a:solidFill>
                            <a:latin typeface="Cambria Math" panose="02040503050406030204" pitchFamily="18" charset="0"/>
                            <a:ea typeface="Calibri" panose="020F0502020204030204" pitchFamily="34" charset="0"/>
                            <a:cs typeface="Arial" panose="020B0604020202020204" pitchFamily="34" charset="0"/>
                          </a:rPr>
                          <m:t>𝒊</m:t>
                        </m:r>
                      </m:sub>
                    </m:sSub>
                  </m:oMath>
                </a14:m>
                <a:r>
                  <a:rPr lang="en-US" sz="2800" b="1" dirty="0">
                    <a:solidFill>
                      <a:srgbClr val="C00000"/>
                    </a:solidFill>
                    <a:latin typeface="Calibri" panose="020F0502020204030204" pitchFamily="34" charset="0"/>
                    <a:ea typeface="Calibri" panose="020F0502020204030204" pitchFamily="34" charset="0"/>
                    <a:cs typeface="Arial" panose="020B0604020202020204" pitchFamily="34" charset="0"/>
                  </a:rPr>
                  <a:t> </a:t>
                </a:r>
                <a:endParaRPr lang="en-US" sz="2800" b="1" dirty="0">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50F3CCB8-9B64-4565-BA9A-A259C498ECDA}"/>
                  </a:ext>
                </a:extLst>
              </p:cNvPr>
              <p:cNvSpPr>
                <a:spLocks noRot="1" noChangeAspect="1" noMove="1" noResize="1" noEditPoints="1" noAdjustHandles="1" noChangeArrowheads="1" noChangeShapeType="1" noTextEdit="1"/>
              </p:cNvSpPr>
              <p:nvPr/>
            </p:nvSpPr>
            <p:spPr>
              <a:xfrm>
                <a:off x="990600" y="1970314"/>
                <a:ext cx="4832606" cy="617092"/>
              </a:xfrm>
              <a:prstGeom prst="rect">
                <a:avLst/>
              </a:prstGeom>
              <a:blipFill>
                <a:blip r:embed="rId5"/>
                <a:stretch>
                  <a:fillRect/>
                </a:stretch>
              </a:blipFill>
              <a:ln>
                <a:solidFill>
                  <a:srgbClr val="0000FF"/>
                </a:solid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853026774"/>
      </p:ext>
    </p:extLst>
  </p:cSld>
  <p:clrMapOvr>
    <a:masterClrMapping/>
  </p:clrMapOvr>
  <mc:AlternateContent xmlns:mc="http://schemas.openxmlformats.org/markup-compatibility/2006" xmlns:p14="http://schemas.microsoft.com/office/powerpoint/2010/main">
    <mc:Choice Requires="p14">
      <p:transition spd="slow" p14:dur="2000" advTm="55426"/>
    </mc:Choice>
    <mc:Fallback xmlns="">
      <p:transition spd="slow" advTm="554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chemeClr val="tx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chemeClr val="tx2"/>
                                      </p:to>
                                    </p:animClr>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FB73D0-4B12-4216-B751-C31D4CA39B8A}"/>
              </a:ext>
            </a:extLst>
          </p:cNvPr>
          <p:cNvSpPr/>
          <p:nvPr/>
        </p:nvSpPr>
        <p:spPr>
          <a:xfrm>
            <a:off x="0" y="527533"/>
            <a:ext cx="12191999" cy="1077218"/>
          </a:xfrm>
          <a:prstGeom prst="rect">
            <a:avLst/>
          </a:prstGeom>
        </p:spPr>
        <p:txBody>
          <a:bodyPr wrap="square">
            <a:spAutoFit/>
          </a:bodyPr>
          <a:lstStyle/>
          <a:p>
            <a:pPr marR="10210" algn="ctr" rtl="1"/>
            <a:r>
              <a:rPr lang="he-IL" sz="3200" b="1" dirty="0">
                <a:solidFill>
                  <a:srgbClr val="C00000"/>
                </a:solidFill>
                <a:latin typeface="Arial" panose="020B0604020202020204" pitchFamily="34" charset="0"/>
                <a:cs typeface="Arial" panose="020B0604020202020204" pitchFamily="34" charset="0"/>
              </a:rPr>
              <a:t>חישוב עומקי הצפה ומהירות הזרימה בהתבסס  </a:t>
            </a:r>
          </a:p>
          <a:p>
            <a:pPr marR="10210" algn="ctr" rtl="1"/>
            <a:r>
              <a:rPr lang="he-IL" sz="3200" b="1" dirty="0">
                <a:solidFill>
                  <a:srgbClr val="C00000"/>
                </a:solidFill>
                <a:latin typeface="Arial" panose="020B0604020202020204" pitchFamily="34" charset="0"/>
                <a:cs typeface="Arial" panose="020B0604020202020204" pitchFamily="34" charset="0"/>
              </a:rPr>
              <a:t>על ניתוח הסתברותי של סיכון צונאמי לאתר מסוים</a:t>
            </a:r>
            <a:endParaRPr lang="en-US" sz="3200" b="1" dirty="0">
              <a:solidFill>
                <a:srgbClr val="C0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B3F274F-3373-4080-A250-EAA870376C2D}"/>
              </a:ext>
            </a:extLst>
          </p:cNvPr>
          <p:cNvSpPr txBox="1"/>
          <p:nvPr/>
        </p:nvSpPr>
        <p:spPr>
          <a:xfrm>
            <a:off x="-110613" y="1937429"/>
            <a:ext cx="12302613" cy="4080861"/>
          </a:xfrm>
          <a:prstGeom prst="rect">
            <a:avLst/>
          </a:prstGeom>
          <a:solidFill>
            <a:srgbClr val="FFFFFF">
              <a:alpha val="30000"/>
            </a:srgbClr>
          </a:solidFill>
        </p:spPr>
        <p:txBody>
          <a:bodyPr wrap="square" rtlCol="0">
            <a:spAutoFit/>
          </a:bodyPr>
          <a:lstStyle/>
          <a:p>
            <a:pPr marL="265113" indent="-265113" algn="r" rtl="1">
              <a:lnSpc>
                <a:spcPct val="150000"/>
              </a:lnSpc>
              <a:spcAft>
                <a:spcPts val="1800"/>
              </a:spcAft>
              <a:buSzPct val="75000"/>
              <a:buBlip>
                <a:blip r:embed="rId3"/>
              </a:buBlip>
            </a:pPr>
            <a:r>
              <a:rPr lang="he-IL" sz="2600" b="1" dirty="0">
                <a:solidFill>
                  <a:srgbClr val="0000FF"/>
                </a:solidFill>
                <a:latin typeface="Arial" panose="020B0604020202020204" pitchFamily="34" charset="0"/>
                <a:cs typeface="Arial" panose="020B0604020202020204" pitchFamily="34" charset="0"/>
              </a:rPr>
              <a:t>ניתן להריץ כניתוח מודל לא-לינארי של ההיסטוריה בזמן של עומק ההצפה תוך שימוש במודל סיכון הסתברותי של סיכון צונאמי התואם את צורת גל הצונאמי והמחזור שלו כפי שהוגדרו על קו עומק 100- מ' ולחשב את  ערכי השיא והשפל היחסיים של הגל בכל מיקום.</a:t>
            </a:r>
          </a:p>
          <a:p>
            <a:pPr marL="342900" indent="-342900" algn="r" rtl="1">
              <a:lnSpc>
                <a:spcPct val="150000"/>
              </a:lnSpc>
              <a:spcAft>
                <a:spcPts val="1800"/>
              </a:spcAft>
              <a:buSzPct val="75000"/>
              <a:buBlip>
                <a:blip r:embed="rId3"/>
              </a:buBlip>
            </a:pPr>
            <a:r>
              <a:rPr lang="he-IL" sz="2600" b="1" dirty="0">
                <a:solidFill>
                  <a:srgbClr val="0000FF"/>
                </a:solidFill>
                <a:latin typeface="Arial" panose="020B0604020202020204" pitchFamily="34" charset="0"/>
                <a:cs typeface="Arial" panose="020B0604020202020204" pitchFamily="34" charset="0"/>
              </a:rPr>
              <a:t>ניתן להריץ הדמיה על בסיס אפייני האירוע הסיסמי,  המכוילים להתאים להגדרת התכן לצונאמי בכל מצב, מתקבלות היסטוריה בזמן של הפרמטרים של הזרימה לאתר המסוים</a:t>
            </a:r>
          </a:p>
          <a:p>
            <a:pPr marL="342900" indent="-342900" algn="r" rtl="1">
              <a:lnSpc>
                <a:spcPct val="150000"/>
              </a:lnSpc>
              <a:spcAft>
                <a:spcPts val="1800"/>
              </a:spcAft>
              <a:buSzPct val="75000"/>
              <a:buBlip>
                <a:blip r:embed="rId3"/>
              </a:buBlip>
            </a:pPr>
            <a:r>
              <a:rPr lang="he-IL" sz="2600" b="1" dirty="0">
                <a:solidFill>
                  <a:srgbClr val="FF0000"/>
                </a:solidFill>
                <a:latin typeface="Arial" panose="020B0604020202020204" pitchFamily="34" charset="0"/>
                <a:cs typeface="Arial" panose="020B0604020202020204" pitchFamily="34" charset="0"/>
              </a:rPr>
              <a:t>עבור חופי ישראל בים התיכון יש נתונים מחושבים באתר תכנית </a:t>
            </a:r>
            <a:r>
              <a:rPr lang="en-US" sz="2600" b="1" dirty="0">
                <a:solidFill>
                  <a:srgbClr val="FF0000"/>
                </a:solidFill>
                <a:latin typeface="Arial" panose="020B0604020202020204" pitchFamily="34" charset="0"/>
                <a:cs typeface="Arial" panose="020B0604020202020204" pitchFamily="34" charset="0"/>
              </a:rPr>
              <a:t>TSUMAPS-NEAM</a:t>
            </a:r>
            <a:r>
              <a:rPr lang="he-IL" sz="2600" b="1" dirty="0">
                <a:solidFill>
                  <a:srgbClr val="FF0000"/>
                </a:solidFill>
                <a:latin typeface="Arial" panose="020B0604020202020204" pitchFamily="34" charset="0"/>
                <a:cs typeface="Arial" panose="020B0604020202020204" pitchFamily="34" charset="0"/>
              </a:rPr>
              <a:t> </a:t>
            </a:r>
            <a:endParaRPr lang="en-US" sz="2600" b="1"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99569032"/>
      </p:ext>
    </p:extLst>
  </p:cSld>
  <p:clrMapOvr>
    <a:masterClrMapping/>
  </p:clrMapOvr>
  <mc:AlternateContent xmlns:mc="http://schemas.openxmlformats.org/markup-compatibility/2006" xmlns:p14="http://schemas.microsoft.com/office/powerpoint/2010/main">
    <mc:Choice Requires="p14">
      <p:transition spd="slow" p14:dur="2000" advTm="73623"/>
    </mc:Choice>
    <mc:Fallback xmlns="">
      <p:transition spd="slow" advTm="736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chemeClr val="tx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subTnLst>
                                    <p:animClr clrSpc="rgb" dir="cw">
                                      <p:cBhvr override="childStyle">
                                        <p:cTn dur="1" fill="hold" display="0" masterRel="nextClick" afterEffect="1"/>
                                        <p:tgtEl>
                                          <p:spTgt spid="5">
                                            <p:txEl>
                                              <p:pRg st="1" end="1"/>
                                            </p:txEl>
                                          </p:spTgt>
                                        </p:tgtEl>
                                        <p:attrNameLst>
                                          <p:attrName>ppt_c</p:attrName>
                                        </p:attrNameLst>
                                      </p:cBhvr>
                                      <p:to>
                                        <a:schemeClr val="tx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2FFAA5-F357-47DB-8F4A-D837BB9001DB}"/>
              </a:ext>
            </a:extLst>
          </p:cNvPr>
          <p:cNvSpPr/>
          <p:nvPr/>
        </p:nvSpPr>
        <p:spPr>
          <a:xfrm>
            <a:off x="145024" y="1265631"/>
            <a:ext cx="11901949" cy="4093428"/>
          </a:xfrm>
          <a:prstGeom prst="rect">
            <a:avLst/>
          </a:prstGeom>
        </p:spPr>
        <p:txBody>
          <a:bodyPr wrap="square">
            <a:spAutoFit/>
          </a:bodyPr>
          <a:lstStyle/>
          <a:p>
            <a:pPr algn="just" fontAlgn="base"/>
            <a:r>
              <a:rPr lang="en-GB" sz="2600" b="1"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Tsunami risk</a:t>
            </a:r>
            <a:r>
              <a:rPr lang="en-GB" sz="2600" dirty="0">
                <a:latin typeface="Arial" panose="020B0604020202020204" pitchFamily="34" charset="0"/>
                <a:cs typeface="Arial" panose="020B0604020202020204" pitchFamily="34" charset="0"/>
              </a:rPr>
              <a:t> </a:t>
            </a:r>
            <a:r>
              <a:rPr lang="en-GB" sz="2600" b="1" dirty="0">
                <a:solidFill>
                  <a:srgbClr val="002060"/>
                </a:solidFill>
                <a:latin typeface="Arial" panose="020B0604020202020204" pitchFamily="34" charset="0"/>
                <a:cs typeface="Arial" panose="020B0604020202020204" pitchFamily="34" charset="0"/>
              </a:rPr>
              <a:t>assessments and warning systems need</a:t>
            </a:r>
            <a:r>
              <a:rPr lang="en-GB" sz="2600" dirty="0">
                <a:latin typeface="Arial" panose="020B0604020202020204" pitchFamily="34" charset="0"/>
                <a:cs typeface="Arial" panose="020B0604020202020204" pitchFamily="34" charset="0"/>
              </a:rPr>
              <a:t> </a:t>
            </a:r>
            <a:r>
              <a:rPr lang="en-GB" sz="2600"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Probabilistic Tsunami Hazard Assessment</a:t>
            </a:r>
            <a:r>
              <a:rPr lang="en-GB" sz="2600" b="1" dirty="0">
                <a:solidFill>
                  <a:srgbClr val="C00000"/>
                </a:solidFill>
                <a:latin typeface="Arial" panose="020B0604020202020204" pitchFamily="34" charset="0"/>
                <a:cs typeface="Arial" panose="020B0604020202020204" pitchFamily="34" charset="0"/>
              </a:rPr>
              <a:t> (PTHA)</a:t>
            </a:r>
            <a:r>
              <a:rPr lang="en-GB" sz="2600" dirty="0">
                <a:latin typeface="Arial" panose="020B0604020202020204" pitchFamily="34" charset="0"/>
                <a:cs typeface="Arial" panose="020B0604020202020204" pitchFamily="34" charset="0"/>
              </a:rPr>
              <a:t> </a:t>
            </a:r>
            <a:r>
              <a:rPr lang="en-GB" sz="2600" b="1" dirty="0">
                <a:solidFill>
                  <a:srgbClr val="002060"/>
                </a:solidFill>
                <a:latin typeface="Arial" panose="020B0604020202020204" pitchFamily="34" charset="0"/>
                <a:cs typeface="Arial" panose="020B0604020202020204" pitchFamily="34" charset="0"/>
              </a:rPr>
              <a:t>as input and reference. TSUMAPS-NEAM developed</a:t>
            </a:r>
            <a:r>
              <a:rPr lang="en-GB" sz="2600" dirty="0">
                <a:latin typeface="Arial" panose="020B0604020202020204" pitchFamily="34" charset="0"/>
                <a:cs typeface="Arial" panose="020B0604020202020204" pitchFamily="34" charset="0"/>
              </a:rPr>
              <a:t> the </a:t>
            </a:r>
            <a:r>
              <a:rPr lang="en-GB" sz="2600" b="1" dirty="0">
                <a:solidFill>
                  <a:srgbClr val="C00000"/>
                </a:solidFill>
                <a:latin typeface="Arial" panose="020B0604020202020204" pitchFamily="34" charset="0"/>
                <a:cs typeface="Arial" panose="020B0604020202020204" pitchFamily="34" charset="0"/>
              </a:rPr>
              <a:t>first homogeneous long-term PTHA for earthquake-induced tsunamis</a:t>
            </a:r>
            <a:r>
              <a:rPr lang="en-GB" sz="2600" dirty="0">
                <a:latin typeface="Arial" panose="020B0604020202020204" pitchFamily="34" charset="0"/>
                <a:cs typeface="Arial" panose="020B0604020202020204" pitchFamily="34" charset="0"/>
              </a:rPr>
              <a:t>, </a:t>
            </a:r>
            <a:r>
              <a:rPr lang="en-GB" sz="2600" b="1" dirty="0">
                <a:solidFill>
                  <a:srgbClr val="002060"/>
                </a:solidFill>
                <a:latin typeface="Arial" panose="020B0604020202020204" pitchFamily="34" charset="0"/>
                <a:cs typeface="Arial" panose="020B0604020202020204" pitchFamily="34" charset="0"/>
              </a:rPr>
              <a:t>which was</a:t>
            </a:r>
            <a:r>
              <a:rPr lang="en-GB" sz="2600" dirty="0">
                <a:latin typeface="Arial" panose="020B0604020202020204" pitchFamily="34" charset="0"/>
                <a:cs typeface="Arial" panose="020B0604020202020204" pitchFamily="34" charset="0"/>
              </a:rPr>
              <a:t> </a:t>
            </a:r>
            <a:r>
              <a:rPr lang="en-GB" sz="2600" b="1" dirty="0">
                <a:solidFill>
                  <a:srgbClr val="C00000"/>
                </a:solidFill>
                <a:latin typeface="Arial" panose="020B0604020202020204" pitchFamily="34" charset="0"/>
                <a:cs typeface="Arial" panose="020B0604020202020204" pitchFamily="34" charset="0"/>
              </a:rPr>
              <a:t>previously unavailable for the coastlines of the NEAM region</a:t>
            </a:r>
            <a:r>
              <a:rPr lang="en-GB" sz="2600" dirty="0">
                <a:latin typeface="Arial" panose="020B0604020202020204" pitchFamily="34" charset="0"/>
                <a:cs typeface="Arial" panose="020B0604020202020204" pitchFamily="34" charset="0"/>
              </a:rPr>
              <a:t> </a:t>
            </a:r>
            <a:r>
              <a:rPr lang="en-GB" sz="2600" b="1" dirty="0">
                <a:solidFill>
                  <a:srgbClr val="002060"/>
                </a:solidFill>
                <a:latin typeface="Arial" panose="020B0604020202020204" pitchFamily="34" charset="0"/>
                <a:cs typeface="Arial" panose="020B0604020202020204" pitchFamily="34" charset="0"/>
              </a:rPr>
              <a:t>(NE Atlantic, the Mediterranean, and connected seas).</a:t>
            </a:r>
            <a:endParaRPr lang="he-IL" sz="2600" b="1" dirty="0">
              <a:solidFill>
                <a:srgbClr val="002060"/>
              </a:solidFill>
              <a:latin typeface="Arial" panose="020B0604020202020204" pitchFamily="34" charset="0"/>
              <a:cs typeface="Arial" panose="020B0604020202020204" pitchFamily="34" charset="0"/>
            </a:endParaRPr>
          </a:p>
          <a:p>
            <a:pPr algn="just" fontAlgn="base"/>
            <a:endParaRPr lang="en-GB" sz="2600" b="1" dirty="0">
              <a:solidFill>
                <a:srgbClr val="002060"/>
              </a:solidFill>
              <a:latin typeface="Arial" panose="020B0604020202020204" pitchFamily="34" charset="0"/>
              <a:cs typeface="Arial" panose="020B0604020202020204" pitchFamily="34" charset="0"/>
            </a:endParaRPr>
          </a:p>
          <a:p>
            <a:pPr algn="just" rtl="1" fontAlgn="base"/>
            <a:r>
              <a:rPr lang="he-IL" sz="2600" b="1" dirty="0">
                <a:solidFill>
                  <a:srgbClr val="002060"/>
                </a:solidFill>
                <a:latin typeface="Arial" panose="020B0604020202020204" pitchFamily="34" charset="0"/>
              </a:rPr>
              <a:t>הערכות סיכונים ומערכות התרעה של צונאמי זקוקות</a:t>
            </a:r>
            <a:r>
              <a:rPr lang="he-IL" sz="2600" b="1" dirty="0">
                <a:solidFill>
                  <a:srgbClr val="C00000"/>
                </a:solidFill>
                <a:latin typeface="Arial" panose="020B0604020202020204" pitchFamily="34" charset="0"/>
              </a:rPr>
              <a:t> </a:t>
            </a:r>
            <a:r>
              <a:rPr lang="he-IL" sz="26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להערכת סיכוני צונאמי הסתברותית</a:t>
            </a:r>
            <a:r>
              <a:rPr lang="en-US" sz="26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GB" sz="26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PTHA) </a:t>
            </a:r>
            <a:r>
              <a:rPr lang="he-IL" sz="26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he-IL" sz="2600" b="1" dirty="0">
                <a:solidFill>
                  <a:srgbClr val="002060"/>
                </a:solidFill>
                <a:latin typeface="Arial" panose="020B0604020202020204" pitchFamily="34" charset="0"/>
                <a:cs typeface="Arial" panose="020B0604020202020204" pitchFamily="34" charset="0"/>
              </a:rPr>
              <a:t>כקלט וכאסמכתא. תכנית</a:t>
            </a:r>
            <a:r>
              <a:rPr lang="en-GB" sz="26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TSUMAPS-NEAM</a:t>
            </a:r>
            <a:r>
              <a:rPr lang="en-GB" sz="2600" b="1" dirty="0">
                <a:solidFill>
                  <a:srgbClr val="C00000"/>
                </a:solidFill>
                <a:latin typeface="Arial" panose="020B0604020202020204" pitchFamily="34" charset="0"/>
                <a:cs typeface="Arial" panose="020B0604020202020204" pitchFamily="34" charset="0"/>
              </a:rPr>
              <a:t> </a:t>
            </a:r>
            <a:r>
              <a:rPr lang="he-IL" sz="2600" b="1" dirty="0">
                <a:solidFill>
                  <a:srgbClr val="C00000"/>
                </a:solidFill>
                <a:latin typeface="Arial" panose="020B0604020202020204" pitchFamily="34" charset="0"/>
                <a:cs typeface="Arial" panose="020B0604020202020204" pitchFamily="34" charset="0"/>
              </a:rPr>
              <a:t> </a:t>
            </a:r>
            <a:r>
              <a:rPr lang="he-IL" sz="2600" b="1" dirty="0">
                <a:solidFill>
                  <a:srgbClr val="002060"/>
                </a:solidFill>
                <a:latin typeface="Arial" panose="020B0604020202020204" pitchFamily="34" charset="0"/>
                <a:cs typeface="Arial" panose="020B0604020202020204" pitchFamily="34" charset="0"/>
              </a:rPr>
              <a:t>פיתחה את</a:t>
            </a:r>
            <a:r>
              <a:rPr lang="en-US" sz="2600" b="1" dirty="0">
                <a:solidFill>
                  <a:srgbClr val="002060"/>
                </a:solidFill>
                <a:latin typeface="Arial" panose="020B0604020202020204" pitchFamily="34" charset="0"/>
                <a:cs typeface="Arial" panose="020B0604020202020204" pitchFamily="34" charset="0"/>
              </a:rPr>
              <a:t> </a:t>
            </a:r>
            <a:r>
              <a:rPr lang="he-IL" sz="2600" b="1" dirty="0">
                <a:solidFill>
                  <a:srgbClr val="002060"/>
                </a:solidFill>
                <a:latin typeface="Arial" panose="020B0604020202020204" pitchFamily="34" charset="0"/>
                <a:cs typeface="Arial" panose="020B0604020202020204" pitchFamily="34" charset="0"/>
              </a:rPr>
              <a:t>ה-</a:t>
            </a:r>
            <a:r>
              <a:rPr lang="en-GB" sz="2600" b="1" dirty="0">
                <a:solidFill>
                  <a:srgbClr val="C00000"/>
                </a:solidFill>
                <a:latin typeface="Arial" panose="020B0604020202020204" pitchFamily="34" charset="0"/>
                <a:cs typeface="Arial" panose="020B0604020202020204" pitchFamily="34" charset="0"/>
              </a:rPr>
              <a:t>PTHA </a:t>
            </a:r>
            <a:r>
              <a:rPr lang="he-IL" sz="2600" b="1" dirty="0">
                <a:solidFill>
                  <a:srgbClr val="C00000"/>
                </a:solidFill>
                <a:latin typeface="Arial" panose="020B0604020202020204" pitchFamily="34" charset="0"/>
                <a:cs typeface="Arial" panose="020B0604020202020204" pitchFamily="34" charset="0"/>
              </a:rPr>
              <a:t> ההומוגני הראשון לטווח הארוך, לאירועי צונאמי </a:t>
            </a:r>
            <a:r>
              <a:rPr lang="he-IL" sz="2600" b="1" dirty="0">
                <a:solidFill>
                  <a:srgbClr val="002060"/>
                </a:solidFill>
                <a:latin typeface="Arial" panose="020B0604020202020204" pitchFamily="34" charset="0"/>
                <a:cs typeface="Arial" panose="020B0604020202020204" pitchFamily="34" charset="0"/>
              </a:rPr>
              <a:t>הנגרמים ע"י רעידות אדמה, </a:t>
            </a:r>
            <a:r>
              <a:rPr lang="he-IL" sz="2600" b="1" i="1" dirty="0">
                <a:solidFill>
                  <a:srgbClr val="002060"/>
                </a:solidFill>
                <a:latin typeface="Arial" panose="020B0604020202020204" pitchFamily="34" charset="0"/>
                <a:cs typeface="Arial" panose="020B0604020202020204" pitchFamily="34" charset="0"/>
              </a:rPr>
              <a:t>שבעבר לא היו זמינים עבור חופי אזור</a:t>
            </a:r>
            <a:r>
              <a:rPr lang="en-US" sz="2600" b="1" i="1" dirty="0">
                <a:solidFill>
                  <a:srgbClr val="002060"/>
                </a:solidFill>
                <a:latin typeface="Arial" panose="020B0604020202020204" pitchFamily="34" charset="0"/>
                <a:cs typeface="Arial" panose="020B0604020202020204" pitchFamily="34" charset="0"/>
              </a:rPr>
              <a:t>.</a:t>
            </a:r>
            <a:r>
              <a:rPr lang="en-GB" sz="2600" b="1" i="1" dirty="0" err="1">
                <a:solidFill>
                  <a:srgbClr val="C00000"/>
                </a:solidFill>
                <a:latin typeface="Arial" panose="020B0604020202020204" pitchFamily="34" charset="0"/>
                <a:cs typeface="Arial" panose="020B0604020202020204" pitchFamily="34" charset="0"/>
              </a:rPr>
              <a:t>NEAM</a:t>
            </a:r>
            <a:r>
              <a:rPr lang="en-GB" sz="2600" b="1" dirty="0">
                <a:solidFill>
                  <a:srgbClr val="C00000"/>
                </a:solidFill>
                <a:latin typeface="Arial" panose="020B0604020202020204" pitchFamily="34" charset="0"/>
                <a:cs typeface="Arial" panose="020B0604020202020204" pitchFamily="34" charset="0"/>
              </a:rPr>
              <a:t> </a:t>
            </a:r>
            <a:r>
              <a:rPr lang="he-IL" sz="2600" b="1" dirty="0">
                <a:solidFill>
                  <a:srgbClr val="C00000"/>
                </a:solidFill>
                <a:latin typeface="Arial" panose="020B0604020202020204" pitchFamily="34" charset="0"/>
                <a:cs typeface="Arial" panose="020B0604020202020204" pitchFamily="34" charset="0"/>
              </a:rPr>
              <a:t> </a:t>
            </a:r>
            <a:r>
              <a:rPr lang="he-IL" sz="2600" b="1" dirty="0">
                <a:solidFill>
                  <a:srgbClr val="002060"/>
                </a:solidFill>
                <a:latin typeface="Arial" panose="020B0604020202020204" pitchFamily="34" charset="0"/>
                <a:cs typeface="Arial" panose="020B0604020202020204" pitchFamily="34" charset="0"/>
              </a:rPr>
              <a:t> </a:t>
            </a:r>
            <a:endParaRPr lang="en-GB" sz="2800" b="1" dirty="0">
              <a:solidFill>
                <a:srgbClr val="00206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CD22C1C-06B8-469B-82B3-AB6A47DEFC86}"/>
              </a:ext>
            </a:extLst>
          </p:cNvPr>
          <p:cNvSpPr/>
          <p:nvPr/>
        </p:nvSpPr>
        <p:spPr>
          <a:xfrm>
            <a:off x="-1" y="449280"/>
            <a:ext cx="12192000" cy="707886"/>
          </a:xfrm>
          <a:prstGeom prst="rect">
            <a:avLst/>
          </a:prstGeom>
        </p:spPr>
        <p:txBody>
          <a:bodyPr wrap="square">
            <a:spAutoFit/>
          </a:bodyPr>
          <a:lstStyle/>
          <a:p>
            <a:pPr algn="ctr"/>
            <a:r>
              <a:rPr lang="en-GB" sz="4000" b="1" dirty="0">
                <a:solidFill>
                  <a:srgbClr val="C00000"/>
                </a:solidFill>
                <a:latin typeface="Arial" panose="020B0604020202020204" pitchFamily="34" charset="0"/>
                <a:cs typeface="Arial" panose="020B0604020202020204" pitchFamily="34" charset="0"/>
              </a:rPr>
              <a:t>TSUMAPS-NEAM – PTHA FOR NEAM REGION</a:t>
            </a:r>
          </a:p>
        </p:txBody>
      </p:sp>
      <p:sp>
        <p:nvSpPr>
          <p:cNvPr id="5" name="Rectangle 4">
            <a:extLst>
              <a:ext uri="{FF2B5EF4-FFF2-40B4-BE49-F238E27FC236}">
                <a16:creationId xmlns:a16="http://schemas.microsoft.com/office/drawing/2014/main" id="{3136413A-339C-4CFE-9FF5-2015D320C347}"/>
              </a:ext>
            </a:extLst>
          </p:cNvPr>
          <p:cNvSpPr/>
          <p:nvPr/>
        </p:nvSpPr>
        <p:spPr>
          <a:xfrm>
            <a:off x="1913218" y="5789946"/>
            <a:ext cx="8365560" cy="584775"/>
          </a:xfrm>
          <a:prstGeom prst="rect">
            <a:avLst/>
          </a:prstGeom>
        </p:spPr>
        <p:txBody>
          <a:bodyPr wrap="none">
            <a:spAutoFit/>
          </a:bodyPr>
          <a:lstStyle/>
          <a:p>
            <a:r>
              <a:rPr lang="en-GB" sz="3200" b="1" dirty="0">
                <a:latin typeface="Arial" panose="020B0604020202020204" pitchFamily="34" charset="0"/>
                <a:cs typeface="Arial" panose="020B0604020202020204" pitchFamily="34" charset="0"/>
                <a:hlinkClick r:id="rId4"/>
              </a:rPr>
              <a:t>http://www.tsumaps-neam.eu/neamthm18/</a:t>
            </a:r>
            <a:endParaRPr lang="en-GB"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2837093"/>
      </p:ext>
    </p:extLst>
  </p:cSld>
  <p:clrMapOvr>
    <a:masterClrMapping/>
  </p:clrMapOvr>
  <mc:AlternateContent xmlns:mc="http://schemas.openxmlformats.org/markup-compatibility/2006" xmlns:p14="http://schemas.microsoft.com/office/powerpoint/2010/main">
    <mc:Choice Requires="p14">
      <p:transition spd="slow" p14:dur="2000" advTm="44464"/>
    </mc:Choice>
    <mc:Fallback xmlns="">
      <p:transition spd="slow" advTm="4446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591AD87-D291-4396-B1ED-41D72BED33CF}"/>
              </a:ext>
            </a:extLst>
          </p:cNvPr>
          <p:cNvGrpSpPr/>
          <p:nvPr/>
        </p:nvGrpSpPr>
        <p:grpSpPr>
          <a:xfrm>
            <a:off x="62149" y="513616"/>
            <a:ext cx="12055876" cy="6109126"/>
            <a:chOff x="-79899" y="513616"/>
            <a:chExt cx="12055876" cy="6109126"/>
          </a:xfrm>
        </p:grpSpPr>
        <p:pic>
          <p:nvPicPr>
            <p:cNvPr id="3" name="Picture 2">
              <a:extLst>
                <a:ext uri="{FF2B5EF4-FFF2-40B4-BE49-F238E27FC236}">
                  <a16:creationId xmlns:a16="http://schemas.microsoft.com/office/drawing/2014/main" id="{F33EF598-11B5-4531-AF73-8FE993026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99" y="513616"/>
              <a:ext cx="12055876" cy="6109126"/>
            </a:xfrm>
            <a:prstGeom prst="rect">
              <a:avLst/>
            </a:prstGeom>
          </p:spPr>
        </p:pic>
        <p:sp>
          <p:nvSpPr>
            <p:cNvPr id="4" name="Rectangle 3">
              <a:extLst>
                <a:ext uri="{FF2B5EF4-FFF2-40B4-BE49-F238E27FC236}">
                  <a16:creationId xmlns:a16="http://schemas.microsoft.com/office/drawing/2014/main" id="{5558FF4F-360A-4AD2-8A04-9CC8B100D017}"/>
                </a:ext>
              </a:extLst>
            </p:cNvPr>
            <p:cNvSpPr/>
            <p:nvPr/>
          </p:nvSpPr>
          <p:spPr>
            <a:xfrm>
              <a:off x="2394647" y="1285949"/>
              <a:ext cx="8365560" cy="584775"/>
            </a:xfrm>
            <a:prstGeom prst="rect">
              <a:avLst/>
            </a:prstGeom>
          </p:spPr>
          <p:txBody>
            <a:bodyPr wrap="none">
              <a:spAutoFit/>
            </a:bodyPr>
            <a:lstStyle/>
            <a:p>
              <a:r>
                <a:rPr lang="en-GB" sz="3200" b="1" dirty="0">
                  <a:latin typeface="Arial" panose="020B0604020202020204" pitchFamily="34" charset="0"/>
                  <a:cs typeface="Arial" panose="020B0604020202020204" pitchFamily="34" charset="0"/>
                  <a:hlinkClick r:id="rId4"/>
                </a:rPr>
                <a:t>http://www.tsumaps-neam.eu/neamthm18/</a:t>
              </a:r>
              <a:endParaRPr lang="en-GB" sz="32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6E73EC5-DD36-4B63-8EC8-27CA4C534B92}"/>
                </a:ext>
              </a:extLst>
            </p:cNvPr>
            <p:cNvSpPr/>
            <p:nvPr/>
          </p:nvSpPr>
          <p:spPr>
            <a:xfrm>
              <a:off x="33807" y="3765926"/>
              <a:ext cx="5116946" cy="1062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Object 4">
              <a:extLst>
                <a:ext uri="{FF2B5EF4-FFF2-40B4-BE49-F238E27FC236}">
                  <a16:creationId xmlns:a16="http://schemas.microsoft.com/office/drawing/2014/main" id="{E0EA8082-5A81-455B-89F7-249B55835077}"/>
                </a:ext>
              </a:extLst>
            </p:cNvPr>
            <p:cNvGraphicFramePr>
              <a:graphicFrameLocks noChangeAspect="1"/>
            </p:cNvGraphicFramePr>
            <p:nvPr>
              <p:extLst>
                <p:ext uri="{D42A27DB-BD31-4B8C-83A1-F6EECF244321}">
                  <p14:modId xmlns:p14="http://schemas.microsoft.com/office/powerpoint/2010/main" val="2792521591"/>
                </p:ext>
              </p:extLst>
            </p:nvPr>
          </p:nvGraphicFramePr>
          <p:xfrm>
            <a:off x="2394647" y="1954671"/>
            <a:ext cx="8149553" cy="4584124"/>
          </p:xfrm>
          <a:graphic>
            <a:graphicData uri="http://schemas.openxmlformats.org/presentationml/2006/ole">
              <mc:AlternateContent xmlns:mc="http://schemas.openxmlformats.org/markup-compatibility/2006">
                <mc:Choice xmlns:v="urn:schemas-microsoft-com:vml" Requires="v">
                  <p:oleObj spid="_x0000_s7231" name="Image" r:id="rId5" imgW="7314840" imgH="4114440" progId="Photoshop.Image.55">
                    <p:embed/>
                  </p:oleObj>
                </mc:Choice>
                <mc:Fallback>
                  <p:oleObj name="Image" r:id="rId5" imgW="7314840" imgH="4114440" progId="Photoshop.Image.55">
                    <p:embed/>
                    <p:pic>
                      <p:nvPicPr>
                        <p:cNvPr id="2" name="Object 1">
                          <a:extLst>
                            <a:ext uri="{FF2B5EF4-FFF2-40B4-BE49-F238E27FC236}">
                              <a16:creationId xmlns:a16="http://schemas.microsoft.com/office/drawing/2014/main" id="{6ED373BE-4278-4A96-B6A2-708AEB6D5E22}"/>
                            </a:ext>
                          </a:extLst>
                        </p:cNvPr>
                        <p:cNvPicPr/>
                        <p:nvPr/>
                      </p:nvPicPr>
                      <p:blipFill>
                        <a:blip r:embed="rId6"/>
                        <a:stretch>
                          <a:fillRect/>
                        </a:stretch>
                      </p:blipFill>
                      <p:spPr>
                        <a:xfrm>
                          <a:off x="2394647" y="1954671"/>
                          <a:ext cx="8149553" cy="4584124"/>
                        </a:xfrm>
                        <a:prstGeom prst="rect">
                          <a:avLst/>
                        </a:prstGeom>
                      </p:spPr>
                    </p:pic>
                  </p:oleObj>
                </mc:Fallback>
              </mc:AlternateContent>
            </a:graphicData>
          </a:graphic>
        </p:graphicFrame>
      </p:grpSp>
    </p:spTree>
    <p:extLst>
      <p:ext uri="{BB962C8B-B14F-4D97-AF65-F5344CB8AC3E}">
        <p14:creationId xmlns:p14="http://schemas.microsoft.com/office/powerpoint/2010/main" val="1746577485"/>
      </p:ext>
    </p:extLst>
  </p:cSld>
  <p:clrMapOvr>
    <a:masterClrMapping/>
  </p:clrMapOvr>
  <mc:AlternateContent xmlns:mc="http://schemas.openxmlformats.org/markup-compatibility/2006" xmlns:p14="http://schemas.microsoft.com/office/powerpoint/2010/main">
    <mc:Choice Requires="p14">
      <p:transition spd="slow" p14:dur="2000" advTm="50417"/>
    </mc:Choice>
    <mc:Fallback xmlns="">
      <p:transition spd="slow" advTm="5041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9F5C85-924D-4CD0-9EB7-EE6A85E027F5}"/>
              </a:ext>
            </a:extLst>
          </p:cNvPr>
          <p:cNvSpPr txBox="1"/>
          <p:nvPr/>
        </p:nvSpPr>
        <p:spPr>
          <a:xfrm>
            <a:off x="0" y="446314"/>
            <a:ext cx="11723914" cy="584775"/>
          </a:xfrm>
          <a:prstGeom prst="rect">
            <a:avLst/>
          </a:prstGeom>
          <a:noFill/>
        </p:spPr>
        <p:txBody>
          <a:bodyPr wrap="square" rtlCol="0">
            <a:spAutoFit/>
          </a:bodyPr>
          <a:lstStyle/>
          <a:p>
            <a:pPr algn="r" rtl="1"/>
            <a:r>
              <a:rPr lang="he-IL" sz="3200" b="1" dirty="0">
                <a:solidFill>
                  <a:srgbClr val="C00000"/>
                </a:solidFill>
              </a:rPr>
              <a:t>סיכום והמלצות</a:t>
            </a:r>
            <a:endParaRPr lang="en-US" sz="3200" b="1" dirty="0">
              <a:solidFill>
                <a:srgbClr val="C00000"/>
              </a:solidFill>
            </a:endParaRPr>
          </a:p>
        </p:txBody>
      </p:sp>
      <p:sp>
        <p:nvSpPr>
          <p:cNvPr id="3" name="TextBox 2">
            <a:extLst>
              <a:ext uri="{FF2B5EF4-FFF2-40B4-BE49-F238E27FC236}">
                <a16:creationId xmlns:a16="http://schemas.microsoft.com/office/drawing/2014/main" id="{8ABF15C9-0C61-4F7B-86E9-7A7F0FD105AA}"/>
              </a:ext>
            </a:extLst>
          </p:cNvPr>
          <p:cNvSpPr txBox="1"/>
          <p:nvPr/>
        </p:nvSpPr>
        <p:spPr>
          <a:xfrm>
            <a:off x="0" y="1031089"/>
            <a:ext cx="12279085" cy="5509200"/>
          </a:xfrm>
          <a:prstGeom prst="rect">
            <a:avLst/>
          </a:prstGeom>
          <a:noFill/>
        </p:spPr>
        <p:txBody>
          <a:bodyPr wrap="square" rtlCol="0">
            <a:spAutoFit/>
          </a:bodyPr>
          <a:lstStyle/>
          <a:p>
            <a:pPr marL="576263" indent="-457200" algn="r" rtl="1">
              <a:spcAft>
                <a:spcPts val="900"/>
              </a:spcAft>
              <a:buSzPct val="75000"/>
              <a:buBlip>
                <a:blip r:embed="rId3"/>
              </a:buBlip>
            </a:pPr>
            <a:r>
              <a:rPr lang="he-IL" sz="2600" b="1" dirty="0">
                <a:solidFill>
                  <a:srgbClr val="0000FF"/>
                </a:solidFill>
              </a:rPr>
              <a:t>ההרצאה הציגה את הסיכונים מצונאמי בהתייחס בעיקר לחופי ישראל בים התיכון,       אף כי יתכנו צונאמי גם במפרץ אילת, בים המלח ובכנרת.</a:t>
            </a:r>
          </a:p>
          <a:p>
            <a:pPr marL="457200" indent="-338138" algn="r" rtl="1">
              <a:spcBef>
                <a:spcPts val="300"/>
              </a:spcBef>
              <a:spcAft>
                <a:spcPts val="900"/>
              </a:spcAft>
              <a:buSzPct val="81000"/>
              <a:buBlip>
                <a:blip r:embed="rId3"/>
              </a:buBlip>
            </a:pPr>
            <a:r>
              <a:rPr lang="he-IL" sz="2600" b="1" dirty="0">
                <a:solidFill>
                  <a:srgbClr val="0000FF"/>
                </a:solidFill>
              </a:rPr>
              <a:t>מומלץ לאמץ את הנחיות פרק 6 של תקן </a:t>
            </a:r>
            <a:r>
              <a:rPr lang="en-US" sz="2600" b="1" dirty="0">
                <a:solidFill>
                  <a:srgbClr val="0000FF"/>
                </a:solidFill>
              </a:rPr>
              <a:t>ASCE 7-16</a:t>
            </a:r>
            <a:r>
              <a:rPr lang="he-IL" sz="2600" b="1" dirty="0">
                <a:solidFill>
                  <a:srgbClr val="0000FF"/>
                </a:solidFill>
              </a:rPr>
              <a:t> עם שינוי לאומדן ההסתברות לסיכון מצונאמי בעל תקופת חזרה ממוצעת של 2475 שנה לפי תוצאות </a:t>
            </a:r>
            <a:r>
              <a:rPr lang="en-US" sz="2600" b="1" dirty="0">
                <a:solidFill>
                  <a:srgbClr val="0000FF"/>
                </a:solidFill>
              </a:rPr>
              <a:t>TSUMAPS</a:t>
            </a:r>
            <a:r>
              <a:rPr lang="ro-RO" sz="2600" b="1" dirty="0">
                <a:solidFill>
                  <a:srgbClr val="0000FF"/>
                </a:solidFill>
              </a:rPr>
              <a:t>-NEAM</a:t>
            </a:r>
            <a:r>
              <a:rPr lang="he-IL" sz="2600" b="1" dirty="0">
                <a:solidFill>
                  <a:srgbClr val="0000FF"/>
                </a:solidFill>
              </a:rPr>
              <a:t> לקו עומק 50- מ', כל עוד אין חישובים מדויקים ומפורטים יותר לחופי ישראל.</a:t>
            </a:r>
          </a:p>
          <a:p>
            <a:pPr marL="457200" indent="-338138" algn="r" rtl="1">
              <a:spcBef>
                <a:spcPts val="300"/>
              </a:spcBef>
              <a:spcAft>
                <a:spcPts val="900"/>
              </a:spcAft>
              <a:buSzPct val="81000"/>
              <a:buBlip>
                <a:blip r:embed="rId3"/>
              </a:buBlip>
            </a:pPr>
            <a:r>
              <a:rPr lang="he-IL" sz="2600" b="1" dirty="0">
                <a:solidFill>
                  <a:srgbClr val="0000FF"/>
                </a:solidFill>
              </a:rPr>
              <a:t>מומלצת הקמת ועדה מקצועית לסיווג המבנים המחויבים לתכנון לעמידה בצונאמי בארץ.</a:t>
            </a:r>
          </a:p>
          <a:p>
            <a:pPr marL="457200" indent="-338138" algn="r" rtl="1">
              <a:spcBef>
                <a:spcPts val="300"/>
              </a:spcBef>
              <a:spcAft>
                <a:spcPts val="900"/>
              </a:spcAft>
              <a:buSzPct val="81000"/>
              <a:buBlip>
                <a:blip r:embed="rId3"/>
              </a:buBlip>
            </a:pPr>
            <a:r>
              <a:rPr lang="he-IL" sz="2600" b="1" dirty="0">
                <a:solidFill>
                  <a:srgbClr val="0000FF"/>
                </a:solidFill>
              </a:rPr>
              <a:t>מכיוון שזרימות המים בצונאמי</a:t>
            </a:r>
            <a:r>
              <a:rPr lang="en-US" sz="2600" b="1" dirty="0">
                <a:solidFill>
                  <a:srgbClr val="0000FF"/>
                </a:solidFill>
              </a:rPr>
              <a:t> </a:t>
            </a:r>
            <a:r>
              <a:rPr lang="he-IL" sz="2600" b="1" dirty="0">
                <a:solidFill>
                  <a:srgbClr val="0000FF"/>
                </a:solidFill>
              </a:rPr>
              <a:t>התכן ינועו בין 3 עד 15 מ'\שנ' (כ-10 מ'\שנ' לפחות בתחום הימה מקו המים) יש לתכנן חיזוקים או פתרונות חלופיים למבנים הנמצאים  בתחום העומקים 0 עד 30- מ', לעמידה בעומסי הקיצון המוגדלים פי כמה מונים.</a:t>
            </a:r>
          </a:p>
          <a:p>
            <a:pPr marL="457200" indent="-338138" algn="r" rtl="1">
              <a:spcBef>
                <a:spcPts val="300"/>
              </a:spcBef>
              <a:spcAft>
                <a:spcPts val="900"/>
              </a:spcAft>
              <a:buSzPct val="81000"/>
              <a:buBlip>
                <a:blip r:embed="rId3"/>
              </a:buBlip>
            </a:pPr>
            <a:r>
              <a:rPr lang="he-IL" sz="2600" b="1" dirty="0">
                <a:solidFill>
                  <a:srgbClr val="0000FF"/>
                </a:solidFill>
              </a:rPr>
              <a:t> המבנים המחייבים טיפול דחוף הם ראשי היניקה של מתקני ההתפלה הימיים, תחנות הכוח החופיות, מכלי הדלק והחומ"ס בקרבת החוף ומבני הנמלים וכן בניית מבני מילוט אנכי במקומות שלא ניתן להימלט מהחוף לשטחים גבוהים תוך כ-15 דקות.</a:t>
            </a:r>
            <a:endParaRPr lang="en-US" sz="2600" b="1" dirty="0">
              <a:solidFill>
                <a:srgbClr val="0000FF"/>
              </a:solidFill>
            </a:endParaRPr>
          </a:p>
        </p:txBody>
      </p:sp>
    </p:spTree>
    <p:custDataLst>
      <p:tags r:id="rId1"/>
    </p:custDataLst>
    <p:extLst>
      <p:ext uri="{BB962C8B-B14F-4D97-AF65-F5344CB8AC3E}">
        <p14:creationId xmlns:p14="http://schemas.microsoft.com/office/powerpoint/2010/main" val="3991847895"/>
      </p:ext>
    </p:extLst>
  </p:cSld>
  <p:clrMapOvr>
    <a:masterClrMapping/>
  </p:clrMapOvr>
  <mc:AlternateContent xmlns:mc="http://schemas.openxmlformats.org/markup-compatibility/2006" xmlns:p14="http://schemas.microsoft.com/office/powerpoint/2010/main">
    <mc:Choice Requires="p14">
      <p:transition spd="slow" p14:dur="2000" advTm="93255"/>
    </mc:Choice>
    <mc:Fallback xmlns="">
      <p:transition spd="slow" advTm="932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FF000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FF000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FF000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FF0000"/>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FF00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1531196-C0B3-45E1-BD60-DC9E4DFAEDE8}"/>
              </a:ext>
            </a:extLst>
          </p:cNvPr>
          <p:cNvGrpSpPr/>
          <p:nvPr/>
        </p:nvGrpSpPr>
        <p:grpSpPr>
          <a:xfrm>
            <a:off x="489857" y="649284"/>
            <a:ext cx="11223172" cy="5773287"/>
            <a:chOff x="1238085" y="649284"/>
            <a:chExt cx="9715830" cy="5773287"/>
          </a:xfrm>
        </p:grpSpPr>
        <p:pic>
          <p:nvPicPr>
            <p:cNvPr id="5" name="Picture 4">
              <a:extLst>
                <a:ext uri="{FF2B5EF4-FFF2-40B4-BE49-F238E27FC236}">
                  <a16:creationId xmlns:a16="http://schemas.microsoft.com/office/drawing/2014/main" id="{8A92B6C3-7441-457E-93DF-BC637C08ABBA}"/>
                </a:ext>
              </a:extLst>
            </p:cNvPr>
            <p:cNvPicPr>
              <a:picLocks noChangeAspect="1"/>
            </p:cNvPicPr>
            <p:nvPr/>
          </p:nvPicPr>
          <p:blipFill>
            <a:blip r:embed="rId2"/>
            <a:stretch>
              <a:fillRect/>
            </a:stretch>
          </p:blipFill>
          <p:spPr>
            <a:xfrm>
              <a:off x="1238085" y="649284"/>
              <a:ext cx="9715830" cy="5773287"/>
            </a:xfrm>
            <a:prstGeom prst="rect">
              <a:avLst/>
            </a:prstGeom>
          </p:spPr>
        </p:pic>
        <p:sp>
          <p:nvSpPr>
            <p:cNvPr id="6" name="TextBox 5">
              <a:extLst>
                <a:ext uri="{FF2B5EF4-FFF2-40B4-BE49-F238E27FC236}">
                  <a16:creationId xmlns:a16="http://schemas.microsoft.com/office/drawing/2014/main" id="{7F9B8B86-1EEA-4DFE-BAE6-38230F866A07}"/>
                </a:ext>
              </a:extLst>
            </p:cNvPr>
            <p:cNvSpPr txBox="1"/>
            <p:nvPr/>
          </p:nvSpPr>
          <p:spPr>
            <a:xfrm>
              <a:off x="3206573" y="649284"/>
              <a:ext cx="5769429" cy="2800767"/>
            </a:xfrm>
            <a:prstGeom prst="rect">
              <a:avLst/>
            </a:prstGeom>
            <a:noFill/>
          </p:spPr>
          <p:txBody>
            <a:bodyPr wrap="square" rtlCol="0">
              <a:spAutoFit/>
            </a:bodyPr>
            <a:lstStyle/>
            <a:p>
              <a:pPr algn="ctr" rtl="1"/>
              <a:r>
                <a:rPr lang="he-IL" sz="4400" b="1" dirty="0">
                  <a:solidFill>
                    <a:schemeClr val="bg1"/>
                  </a:solidFill>
                  <a:effectLst>
                    <a:outerShdw blurRad="38100" dist="38100" dir="2700000" algn="tl">
                      <a:srgbClr val="000000">
                        <a:alpha val="43137"/>
                      </a:srgbClr>
                    </a:outerShdw>
                  </a:effectLst>
                </a:rPr>
                <a:t>תודה עבור ההקשבה!</a:t>
              </a:r>
            </a:p>
            <a:p>
              <a:pPr algn="ctr" rtl="1"/>
              <a:endParaRPr lang="he-IL" sz="4400" b="1" dirty="0">
                <a:solidFill>
                  <a:schemeClr val="bg1"/>
                </a:solidFill>
                <a:effectLst>
                  <a:outerShdw blurRad="38100" dist="38100" dir="2700000" algn="tl">
                    <a:srgbClr val="000000">
                      <a:alpha val="43137"/>
                    </a:srgbClr>
                  </a:outerShdw>
                </a:effectLst>
              </a:endParaRPr>
            </a:p>
            <a:p>
              <a:pPr algn="ctr" rtl="1"/>
              <a:endParaRPr lang="he-IL" sz="4400" b="1" dirty="0">
                <a:solidFill>
                  <a:schemeClr val="bg1"/>
                </a:solidFill>
                <a:effectLst>
                  <a:outerShdw blurRad="38100" dist="38100" dir="2700000" algn="tl">
                    <a:srgbClr val="000000">
                      <a:alpha val="43137"/>
                    </a:srgbClr>
                  </a:outerShdw>
                </a:effectLst>
              </a:endParaRPr>
            </a:p>
            <a:p>
              <a:pPr algn="ctr" rtl="1"/>
              <a:r>
                <a:rPr lang="he-IL" sz="4400" b="1" dirty="0">
                  <a:solidFill>
                    <a:schemeClr val="bg1"/>
                  </a:solidFill>
                  <a:effectLst>
                    <a:outerShdw blurRad="38100" dist="38100" dir="2700000" algn="tl">
                      <a:srgbClr val="000000">
                        <a:alpha val="43137"/>
                      </a:srgbClr>
                    </a:outerShdw>
                  </a:effectLst>
                </a:rPr>
                <a:t>יש שאלות ?</a:t>
              </a:r>
              <a:endParaRPr lang="en-US" sz="4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944991024"/>
      </p:ext>
    </p:extLst>
  </p:cSld>
  <p:clrMapOvr>
    <a:masterClrMapping/>
  </p:clrMapOvr>
  <mc:AlternateContent xmlns:mc="http://schemas.openxmlformats.org/markup-compatibility/2006" xmlns:p14="http://schemas.microsoft.com/office/powerpoint/2010/main">
    <mc:Choice Requires="p14">
      <p:transition spd="slow" p14:dur="2000" advTm="4718"/>
    </mc:Choice>
    <mc:Fallback xmlns="">
      <p:transition spd="slow" advTm="471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470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subTitle" idx="1"/>
          </p:nvPr>
        </p:nvSpPr>
        <p:spPr bwMode="auto">
          <a:xfrm>
            <a:off x="207066" y="359838"/>
            <a:ext cx="11777868" cy="288031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66700" indent="-266700" algn="r" rtl="1">
              <a:spcBef>
                <a:spcPts val="0"/>
              </a:spcBef>
              <a:spcAft>
                <a:spcPts val="300"/>
              </a:spcAft>
              <a:buClr>
                <a:schemeClr val="accent2"/>
              </a:buClr>
              <a:buSzPct val="75000"/>
              <a:defRPr/>
            </a:pPr>
            <a:r>
              <a:rPr lang="he-IL" sz="2600" b="1" i="1" dirty="0">
                <a:solidFill>
                  <a:srgbClr val="FF3300"/>
                </a:solidFill>
                <a:effectLst>
                  <a:outerShdw blurRad="38100" dist="38100" dir="2700000" algn="tl">
                    <a:srgbClr val="000000"/>
                  </a:outerShdw>
                </a:effectLst>
                <a:cs typeface="David" pitchFamily="2" charset="-79"/>
              </a:rPr>
              <a:t>	</a:t>
            </a:r>
            <a:r>
              <a:rPr lang="he-IL" sz="3600" b="1" i="1" dirty="0">
                <a:solidFill>
                  <a:srgbClr val="C00000"/>
                </a:solidFill>
                <a:effectLst>
                  <a:outerShdw blurRad="38100" dist="38100" dir="2700000" algn="tl">
                    <a:srgbClr val="000000"/>
                  </a:outerShdw>
                </a:effectLst>
              </a:rPr>
              <a:t>מה זה צונאמי</a:t>
            </a:r>
            <a:r>
              <a:rPr lang="he-IL" sz="2600" b="1" dirty="0">
                <a:solidFill>
                  <a:srgbClr val="C00000"/>
                </a:solidFill>
                <a:effectLst>
                  <a:outerShdw blurRad="38100" dist="38100" dir="2700000" algn="tl">
                    <a:srgbClr val="000000"/>
                  </a:outerShdw>
                </a:effectLst>
              </a:rPr>
              <a:t>?: </a:t>
            </a:r>
          </a:p>
          <a:p>
            <a:pPr algn="r" rtl="1" eaLnBrk="1" hangingPunct="1">
              <a:spcBef>
                <a:spcPts val="0"/>
              </a:spcBef>
              <a:spcAft>
                <a:spcPts val="300"/>
              </a:spcAft>
              <a:buClr>
                <a:schemeClr val="accent2"/>
              </a:buClr>
              <a:buSzPct val="75000"/>
              <a:defRPr/>
            </a:pPr>
            <a:r>
              <a:rPr lang="he-IL" sz="2600" b="1" dirty="0">
                <a:solidFill>
                  <a:srgbClr val="002060"/>
                </a:solidFill>
                <a:effectLst>
                  <a:outerShdw blurRad="38100" dist="38100" dir="2700000" algn="tl">
                    <a:srgbClr val="000000"/>
                  </a:outerShdw>
                </a:effectLst>
              </a:rPr>
              <a:t>מקור המילה ביפנית סו-נא-מי משמעותה גל בנמל;</a:t>
            </a:r>
          </a:p>
          <a:p>
            <a:pPr algn="r" rtl="1" eaLnBrk="1" hangingPunct="1">
              <a:spcBef>
                <a:spcPts val="0"/>
              </a:spcBef>
              <a:spcAft>
                <a:spcPts val="300"/>
              </a:spcAft>
              <a:buClr>
                <a:schemeClr val="accent2"/>
              </a:buClr>
              <a:buSzPct val="75000"/>
              <a:defRPr/>
            </a:pPr>
            <a:r>
              <a:rPr lang="he-IL" sz="2600" b="1" dirty="0">
                <a:solidFill>
                  <a:srgbClr val="002060"/>
                </a:solidFill>
                <a:effectLst>
                  <a:outerShdw blurRad="38100" dist="38100" dir="2700000" algn="tl">
                    <a:srgbClr val="000000"/>
                  </a:outerShdw>
                </a:effectLst>
              </a:rPr>
              <a:t>גל צונמי הוא גל כובד ארוך מאד, בעל זמן מחזור של  כ- 5 עד 60 דקות;</a:t>
            </a:r>
          </a:p>
          <a:p>
            <a:pPr algn="r" rtl="1" eaLnBrk="1" hangingPunct="1">
              <a:spcBef>
                <a:spcPts val="0"/>
              </a:spcBef>
              <a:spcAft>
                <a:spcPts val="300"/>
              </a:spcAft>
              <a:buClr>
                <a:schemeClr val="accent2"/>
              </a:buClr>
              <a:buSzPct val="75000"/>
              <a:defRPr/>
            </a:pPr>
            <a:r>
              <a:rPr lang="he-IL" sz="2600" b="1" u="sng" dirty="0">
                <a:solidFill>
                  <a:srgbClr val="002060"/>
                </a:solidFill>
                <a:effectLst>
                  <a:outerShdw blurRad="38100" dist="38100" dir="2700000" algn="tl">
                    <a:srgbClr val="000000"/>
                  </a:outerShdw>
                </a:effectLst>
              </a:rPr>
              <a:t>בים עמוק</a:t>
            </a:r>
            <a:r>
              <a:rPr lang="he-IL" sz="2600" b="1" dirty="0">
                <a:solidFill>
                  <a:srgbClr val="002060"/>
                </a:solidFill>
                <a:effectLst>
                  <a:outerShdw blurRad="38100" dist="38100" dir="2700000" algn="tl">
                    <a:srgbClr val="000000"/>
                  </a:outerShdw>
                </a:effectLst>
              </a:rPr>
              <a:t> אורך הגל כ-200 ק"מ, גובהו 30 - 60 סמ', מהירותו עד 900 </a:t>
            </a:r>
            <a:r>
              <a:rPr lang="he-IL" b="1" dirty="0">
                <a:solidFill>
                  <a:srgbClr val="002060"/>
                </a:solidFill>
                <a:effectLst>
                  <a:outerShdw blurRad="38100" dist="38100" dir="2700000" algn="tl">
                    <a:srgbClr val="000000"/>
                  </a:outerShdw>
                </a:effectLst>
              </a:rPr>
              <a:t>קמ"ש</a:t>
            </a:r>
          </a:p>
          <a:p>
            <a:pPr algn="r" rtl="1" eaLnBrk="1" hangingPunct="1">
              <a:spcBef>
                <a:spcPts val="0"/>
              </a:spcBef>
              <a:spcAft>
                <a:spcPts val="300"/>
              </a:spcAft>
              <a:buClr>
                <a:schemeClr val="accent2"/>
              </a:buClr>
              <a:buSzPct val="75000"/>
              <a:defRPr/>
            </a:pPr>
            <a:r>
              <a:rPr lang="he-IL" sz="2600" b="1" u="sng" dirty="0">
                <a:solidFill>
                  <a:srgbClr val="002060"/>
                </a:solidFill>
                <a:effectLst>
                  <a:outerShdw blurRad="38100" dist="38100" dir="2700000" algn="tl">
                    <a:srgbClr val="000000"/>
                  </a:outerShdw>
                </a:effectLst>
              </a:rPr>
              <a:t>בקרבת שפת הים</a:t>
            </a:r>
            <a:r>
              <a:rPr lang="he-IL" sz="2600" b="1" dirty="0">
                <a:solidFill>
                  <a:srgbClr val="002060"/>
                </a:solidFill>
                <a:effectLst>
                  <a:outerShdw blurRad="38100" dist="38100" dir="2700000" algn="tl">
                    <a:srgbClr val="000000"/>
                  </a:outerShdw>
                </a:effectLst>
              </a:rPr>
              <a:t>, אורך הגל קצר עקב </a:t>
            </a:r>
            <a:r>
              <a:rPr lang="he-IL" sz="2600" b="1" dirty="0" err="1">
                <a:solidFill>
                  <a:srgbClr val="002060"/>
                </a:solidFill>
                <a:effectLst>
                  <a:outerShdw blurRad="38100" dist="38100" dir="2700000" algn="tl">
                    <a:srgbClr val="000000"/>
                  </a:outerShdw>
                </a:effectLst>
              </a:rPr>
              <a:t>רפרקציית</a:t>
            </a:r>
            <a:r>
              <a:rPr lang="he-IL" sz="2600" b="1" dirty="0">
                <a:solidFill>
                  <a:srgbClr val="002060"/>
                </a:solidFill>
                <a:effectLst>
                  <a:outerShdw blurRad="38100" dist="38100" dir="2700000" algn="tl">
                    <a:srgbClr val="000000"/>
                  </a:outerShdw>
                </a:effectLst>
              </a:rPr>
              <a:t> הגל </a:t>
            </a:r>
            <a:r>
              <a:rPr lang="he-IL" sz="2600" b="1" dirty="0" err="1">
                <a:solidFill>
                  <a:srgbClr val="002060"/>
                </a:solidFill>
                <a:effectLst>
                  <a:outerShdw blurRad="38100" dist="38100" dir="2700000" algn="tl">
                    <a:srgbClr val="000000"/>
                  </a:outerShdw>
                </a:effectLst>
              </a:rPr>
              <a:t>לכ</a:t>
            </a:r>
            <a:r>
              <a:rPr lang="he-IL" sz="2600" b="1" dirty="0">
                <a:solidFill>
                  <a:srgbClr val="002060"/>
                </a:solidFill>
                <a:effectLst>
                  <a:outerShdw blurRad="38100" dist="38100" dir="2700000" algn="tl">
                    <a:srgbClr val="000000"/>
                  </a:outerShdw>
                </a:effectLst>
              </a:rPr>
              <a:t>- 6 ק"מ,                       מהירותו קטנה לכ- 25 קמ"ש אך גובהו עולה לכדי 4  עד 30 מ' ויותר במגה-צונאמי</a:t>
            </a:r>
            <a:endParaRPr lang="en-US" sz="2600" b="1" dirty="0">
              <a:solidFill>
                <a:srgbClr val="002060"/>
              </a:solidFill>
              <a:effectLst>
                <a:outerShdw blurRad="38100" dist="38100" dir="2700000" algn="tl">
                  <a:srgbClr val="000000"/>
                </a:outerShdw>
              </a:effectLst>
            </a:endParaRPr>
          </a:p>
        </p:txBody>
      </p:sp>
      <p:pic>
        <p:nvPicPr>
          <p:cNvPr id="6147" name="Picture 3"/>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298175" y="3140421"/>
            <a:ext cx="11589026" cy="345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5326223"/>
      </p:ext>
    </p:extLst>
  </p:cSld>
  <p:clrMapOvr>
    <a:masterClrMapping/>
  </p:clrMapOvr>
  <mc:AlternateContent xmlns:mc="http://schemas.openxmlformats.org/markup-compatibility/2006" xmlns:p14="http://schemas.microsoft.com/office/powerpoint/2010/main">
    <mc:Choice Requires="p14">
      <p:transition spd="slow" p14:dur="2000" advTm="75500"/>
    </mc:Choice>
    <mc:Fallback xmlns="">
      <p:transition spd="slow" advTm="75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animEffect transition="in" filter="fade">
                                      <p:cBhvr>
                                        <p:cTn id="7" dur="500"/>
                                        <p:tgtEl>
                                          <p:spTgt spid="92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18">
                                            <p:txEl>
                                              <p:pRg st="1" end="1"/>
                                            </p:txEl>
                                          </p:spTgt>
                                        </p:tgtEl>
                                        <p:attrNameLst>
                                          <p:attrName>style.visibility</p:attrName>
                                        </p:attrNameLst>
                                      </p:cBhvr>
                                      <p:to>
                                        <p:strVal val="visible"/>
                                      </p:to>
                                    </p:set>
                                    <p:animEffect transition="in" filter="fade">
                                      <p:cBhvr>
                                        <p:cTn id="12" dur="500"/>
                                        <p:tgtEl>
                                          <p:spTgt spid="9218">
                                            <p:txEl>
                                              <p:pRg st="1" end="1"/>
                                            </p:txEl>
                                          </p:spTgt>
                                        </p:tgtEl>
                                      </p:cBhvr>
                                    </p:animEffect>
                                  </p:childTnLst>
                                  <p:subTnLst>
                                    <p:animClr clrSpc="rgb" dir="cw">
                                      <p:cBhvr override="childStyle">
                                        <p:cTn dur="1" fill="hold" display="0" masterRel="nextClick" afterEffect="1"/>
                                        <p:tgtEl>
                                          <p:spTgt spid="9218">
                                            <p:txEl>
                                              <p:pRg st="1" end="1"/>
                                            </p:txEl>
                                          </p:spTgt>
                                        </p:tgtEl>
                                        <p:attrNameLst>
                                          <p:attrName>ppt_c</p:attrName>
                                        </p:attrNameLst>
                                      </p:cBhvr>
                                      <p:to>
                                        <a:schemeClr val="hlink"/>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18">
                                            <p:txEl>
                                              <p:pRg st="2" end="2"/>
                                            </p:txEl>
                                          </p:spTgt>
                                        </p:tgtEl>
                                        <p:attrNameLst>
                                          <p:attrName>style.visibility</p:attrName>
                                        </p:attrNameLst>
                                      </p:cBhvr>
                                      <p:to>
                                        <p:strVal val="visible"/>
                                      </p:to>
                                    </p:set>
                                    <p:animEffect transition="in" filter="fade">
                                      <p:cBhvr>
                                        <p:cTn id="17" dur="500"/>
                                        <p:tgtEl>
                                          <p:spTgt spid="9218">
                                            <p:txEl>
                                              <p:pRg st="2" end="2"/>
                                            </p:txEl>
                                          </p:spTgt>
                                        </p:tgtEl>
                                      </p:cBhvr>
                                    </p:animEffect>
                                  </p:childTnLst>
                                  <p:subTnLst>
                                    <p:animClr clrSpc="rgb" dir="cw">
                                      <p:cBhvr override="childStyle">
                                        <p:cTn dur="1" fill="hold" display="0" masterRel="nextClick" afterEffect="1"/>
                                        <p:tgtEl>
                                          <p:spTgt spid="9218">
                                            <p:txEl>
                                              <p:pRg st="2" end="2"/>
                                            </p:txEl>
                                          </p:spTgt>
                                        </p:tgtEl>
                                        <p:attrNameLst>
                                          <p:attrName>ppt_c</p:attrName>
                                        </p:attrNameLst>
                                      </p:cBhvr>
                                      <p:to>
                                        <a:schemeClr val="hlink"/>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18">
                                            <p:txEl>
                                              <p:pRg st="3" end="3"/>
                                            </p:txEl>
                                          </p:spTgt>
                                        </p:tgtEl>
                                        <p:attrNameLst>
                                          <p:attrName>style.visibility</p:attrName>
                                        </p:attrNameLst>
                                      </p:cBhvr>
                                      <p:to>
                                        <p:strVal val="visible"/>
                                      </p:to>
                                    </p:set>
                                    <p:animEffect transition="in" filter="fade">
                                      <p:cBhvr>
                                        <p:cTn id="22" dur="500"/>
                                        <p:tgtEl>
                                          <p:spTgt spid="9218">
                                            <p:txEl>
                                              <p:pRg st="3" end="3"/>
                                            </p:txEl>
                                          </p:spTgt>
                                        </p:tgtEl>
                                      </p:cBhvr>
                                    </p:animEffect>
                                  </p:childTnLst>
                                  <p:subTnLst>
                                    <p:animClr clrSpc="rgb" dir="cw">
                                      <p:cBhvr override="childStyle">
                                        <p:cTn dur="1" fill="hold" display="0" masterRel="nextClick" afterEffect="1"/>
                                        <p:tgtEl>
                                          <p:spTgt spid="9218">
                                            <p:txEl>
                                              <p:pRg st="3" end="3"/>
                                            </p:txEl>
                                          </p:spTgt>
                                        </p:tgtEl>
                                        <p:attrNameLst>
                                          <p:attrName>ppt_c</p:attrName>
                                        </p:attrNameLst>
                                      </p:cBhvr>
                                      <p:to>
                                        <a:schemeClr val="hlink"/>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218">
                                            <p:txEl>
                                              <p:pRg st="4" end="4"/>
                                            </p:txEl>
                                          </p:spTgt>
                                        </p:tgtEl>
                                        <p:attrNameLst>
                                          <p:attrName>style.visibility</p:attrName>
                                        </p:attrNameLst>
                                      </p:cBhvr>
                                      <p:to>
                                        <p:strVal val="visible"/>
                                      </p:to>
                                    </p:set>
                                    <p:animEffect transition="in" filter="fade">
                                      <p:cBhvr>
                                        <p:cTn id="27" dur="500"/>
                                        <p:tgtEl>
                                          <p:spTgt spid="9218">
                                            <p:txEl>
                                              <p:pRg st="4" end="4"/>
                                            </p:txEl>
                                          </p:spTgt>
                                        </p:tgtEl>
                                      </p:cBhvr>
                                    </p:animEffect>
                                  </p:childTnLst>
                                  <p:subTnLst>
                                    <p:animClr clrSpc="rgb" dir="cw">
                                      <p:cBhvr override="childStyle">
                                        <p:cTn dur="1" fill="hold" display="0" masterRel="nextClick" afterEffect="1"/>
                                        <p:tgtEl>
                                          <p:spTgt spid="9218">
                                            <p:txEl>
                                              <p:pRg st="4" end="4"/>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E01C0AF-1228-411E-93C5-E123E3840A19}"/>
              </a:ext>
            </a:extLst>
          </p:cNvPr>
          <p:cNvSpPr txBox="1"/>
          <p:nvPr/>
        </p:nvSpPr>
        <p:spPr>
          <a:xfrm>
            <a:off x="223284" y="5192013"/>
            <a:ext cx="11759609" cy="1354217"/>
          </a:xfrm>
          <a:prstGeom prst="rect">
            <a:avLst/>
          </a:prstGeom>
          <a:solidFill>
            <a:schemeClr val="bg1">
              <a:alpha val="89000"/>
            </a:schemeClr>
          </a:solidFill>
          <a:ln>
            <a:solidFill>
              <a:schemeClr val="accent1"/>
            </a:solidFill>
          </a:ln>
        </p:spPr>
        <p:txBody>
          <a:bodyPr wrap="square" rtlCol="0">
            <a:spAutoFit/>
          </a:bodyPr>
          <a:lstStyle/>
          <a:p>
            <a:pPr algn="ctr" rtl="1"/>
            <a:r>
              <a:rPr lang="he-IL" sz="2200" b="1" dirty="0">
                <a:solidFill>
                  <a:srgbClr val="FF0000"/>
                </a:solidFill>
                <a:latin typeface="Guttman Hodes" panose="02010401010101010101" pitchFamily="2" charset="-79"/>
                <a:ea typeface="Adobe Fan Heiti Std B" panose="020B0700000000000000" pitchFamily="34" charset="-128"/>
                <a:cs typeface="Guttman Hodes" panose="02010401010101010101" pitchFamily="2" charset="-79"/>
              </a:rPr>
              <a:t>התפלגות שכיחות הופעתם של כמה סוגים של גורמי צונאמי שאירעו באזור ים התיכון ואירופה</a:t>
            </a:r>
            <a:r>
              <a:rPr lang="he-IL" sz="2200" b="1" dirty="0">
                <a:solidFill>
                  <a:srgbClr val="FF0000"/>
                </a:solidFill>
                <a:latin typeface="Adobe Fan Heiti Std B" panose="020B0700000000000000" pitchFamily="34" charset="-128"/>
                <a:ea typeface="Adobe Fan Heiti Std B" panose="020B0700000000000000" pitchFamily="34" charset="-128"/>
              </a:rPr>
              <a:t>. </a:t>
            </a:r>
            <a:r>
              <a:rPr lang="he-IL" sz="2000" b="1" dirty="0">
                <a:solidFill>
                  <a:srgbClr val="C00000"/>
                </a:solidFill>
              </a:rPr>
              <a:t>הסטטיסטיקה מבוססת על הקטלוג החדש של דיאקונאגי וחובריו (2015). מקרא לסמלים: </a:t>
            </a:r>
            <a:r>
              <a:rPr lang="en-US" sz="2000" b="1" dirty="0">
                <a:solidFill>
                  <a:srgbClr val="9CC05E"/>
                </a:solidFill>
              </a:rPr>
              <a:t>ER</a:t>
            </a:r>
            <a:r>
              <a:rPr lang="he-IL" sz="2000" b="1" dirty="0">
                <a:solidFill>
                  <a:srgbClr val="9CC05E"/>
                </a:solidFill>
              </a:rPr>
              <a:t>-רעידת אדמה; </a:t>
            </a:r>
          </a:p>
          <a:p>
            <a:pPr algn="ctr" rtl="1"/>
            <a:r>
              <a:rPr lang="en-US" sz="2000" b="1" dirty="0">
                <a:solidFill>
                  <a:srgbClr val="7030A0"/>
                </a:solidFill>
              </a:rPr>
              <a:t>EA</a:t>
            </a:r>
            <a:r>
              <a:rPr lang="he-IL" sz="2000" b="1" dirty="0">
                <a:solidFill>
                  <a:srgbClr val="7030A0"/>
                </a:solidFill>
              </a:rPr>
              <a:t>-קשור לרעידת אדמה</a:t>
            </a:r>
            <a:r>
              <a:rPr lang="he-IL" sz="2000" b="1" dirty="0">
                <a:solidFill>
                  <a:srgbClr val="C00000"/>
                </a:solidFill>
              </a:rPr>
              <a:t>; </a:t>
            </a:r>
            <a:r>
              <a:rPr lang="en-US" sz="2000" b="1" dirty="0">
                <a:solidFill>
                  <a:srgbClr val="3A8BA0"/>
                </a:solidFill>
              </a:rPr>
              <a:t>EL</a:t>
            </a:r>
            <a:r>
              <a:rPr lang="he-IL" sz="2000" b="1" dirty="0">
                <a:solidFill>
                  <a:srgbClr val="3A8BA0"/>
                </a:solidFill>
              </a:rPr>
              <a:t>-גלישה מרעידת אדמה</a:t>
            </a:r>
            <a:r>
              <a:rPr lang="he-IL" sz="2000" b="1" dirty="0">
                <a:solidFill>
                  <a:srgbClr val="C00000"/>
                </a:solidFill>
              </a:rPr>
              <a:t>; </a:t>
            </a:r>
            <a:r>
              <a:rPr lang="en-US" sz="2000" b="1" dirty="0">
                <a:solidFill>
                  <a:srgbClr val="AF484C"/>
                </a:solidFill>
              </a:rPr>
              <a:t>ES</a:t>
            </a:r>
            <a:r>
              <a:rPr lang="he-IL" sz="2000" b="1" dirty="0">
                <a:solidFill>
                  <a:srgbClr val="AF484C"/>
                </a:solidFill>
              </a:rPr>
              <a:t>-גלישה ימית מרעידת אדמה</a:t>
            </a:r>
            <a:r>
              <a:rPr lang="he-IL" sz="2000" b="1" dirty="0">
                <a:solidFill>
                  <a:srgbClr val="C00000"/>
                </a:solidFill>
              </a:rPr>
              <a:t>; </a:t>
            </a:r>
            <a:r>
              <a:rPr lang="en-US" sz="2000" b="1" dirty="0">
                <a:solidFill>
                  <a:srgbClr val="73944F"/>
                </a:solidFill>
              </a:rPr>
              <a:t>VO</a:t>
            </a:r>
            <a:r>
              <a:rPr lang="he-IL" sz="2000" b="1" dirty="0">
                <a:solidFill>
                  <a:srgbClr val="73944F"/>
                </a:solidFill>
              </a:rPr>
              <a:t>-פעילות הר געשית</a:t>
            </a:r>
            <a:r>
              <a:rPr lang="he-IL" sz="2000" b="1" dirty="0">
                <a:solidFill>
                  <a:srgbClr val="C00000"/>
                </a:solidFill>
              </a:rPr>
              <a:t>; </a:t>
            </a:r>
          </a:p>
          <a:p>
            <a:pPr algn="ctr" rtl="1"/>
            <a:r>
              <a:rPr lang="en-US" sz="2000" b="1" dirty="0">
                <a:solidFill>
                  <a:srgbClr val="C47B44"/>
                </a:solidFill>
              </a:rPr>
              <a:t>VS</a:t>
            </a:r>
            <a:r>
              <a:rPr lang="he-IL" sz="2000" b="1" dirty="0">
                <a:solidFill>
                  <a:srgbClr val="C47B44"/>
                </a:solidFill>
              </a:rPr>
              <a:t>-גלישה ימית מהר געש</a:t>
            </a:r>
            <a:r>
              <a:rPr lang="he-IL" sz="2000" b="1" dirty="0">
                <a:solidFill>
                  <a:srgbClr val="C00000"/>
                </a:solidFill>
              </a:rPr>
              <a:t>; </a:t>
            </a:r>
            <a:r>
              <a:rPr lang="en-US" sz="2000" b="1" dirty="0">
                <a:solidFill>
                  <a:srgbClr val="5188C0"/>
                </a:solidFill>
              </a:rPr>
              <a:t>UN</a:t>
            </a:r>
            <a:r>
              <a:rPr lang="he-IL" sz="2000" b="1" dirty="0">
                <a:solidFill>
                  <a:srgbClr val="5188C0"/>
                </a:solidFill>
              </a:rPr>
              <a:t>-לא ידוע</a:t>
            </a:r>
            <a:r>
              <a:rPr lang="he-IL" sz="2000" b="1" dirty="0">
                <a:solidFill>
                  <a:srgbClr val="C00000"/>
                </a:solidFill>
              </a:rPr>
              <a:t>; </a:t>
            </a:r>
            <a:r>
              <a:rPr lang="en-US" sz="2000" b="1" dirty="0">
                <a:solidFill>
                  <a:srgbClr val="7F6BAA"/>
                </a:solidFill>
              </a:rPr>
              <a:t>GL</a:t>
            </a:r>
            <a:r>
              <a:rPr lang="he-IL" sz="2000" b="1" dirty="0">
                <a:solidFill>
                  <a:srgbClr val="7F6BAA"/>
                </a:solidFill>
              </a:rPr>
              <a:t>-גלישת כבידה</a:t>
            </a:r>
            <a:r>
              <a:rPr lang="he-IL" sz="2000" b="1" dirty="0">
                <a:solidFill>
                  <a:srgbClr val="C00000"/>
                </a:solidFill>
              </a:rPr>
              <a:t>; </a:t>
            </a:r>
            <a:r>
              <a:rPr lang="en-US" sz="2000" b="1" dirty="0">
                <a:solidFill>
                  <a:srgbClr val="3F6B9A"/>
                </a:solidFill>
              </a:rPr>
              <a:t>GS</a:t>
            </a:r>
            <a:r>
              <a:rPr lang="he-IL" sz="2000" b="1" dirty="0">
                <a:solidFill>
                  <a:srgbClr val="3F6B9A"/>
                </a:solidFill>
              </a:rPr>
              <a:t>-גלישת כבידה ימית</a:t>
            </a:r>
            <a:r>
              <a:rPr lang="he-IL" sz="2000" b="1" dirty="0">
                <a:solidFill>
                  <a:srgbClr val="C00000"/>
                </a:solidFill>
              </a:rPr>
              <a:t>. (בעקבות פאפאדופולוס, 2016).</a:t>
            </a:r>
            <a:endParaRPr lang="en-US" sz="2000" b="1" dirty="0">
              <a:solidFill>
                <a:srgbClr val="C00000"/>
              </a:solidFill>
            </a:endParaRPr>
          </a:p>
        </p:txBody>
      </p:sp>
      <p:grpSp>
        <p:nvGrpSpPr>
          <p:cNvPr id="10" name="Group 9">
            <a:extLst>
              <a:ext uri="{FF2B5EF4-FFF2-40B4-BE49-F238E27FC236}">
                <a16:creationId xmlns:a16="http://schemas.microsoft.com/office/drawing/2014/main" id="{0E9B0D11-9A07-420A-BA03-1BFABAA8DBEA}"/>
              </a:ext>
            </a:extLst>
          </p:cNvPr>
          <p:cNvGrpSpPr/>
          <p:nvPr/>
        </p:nvGrpSpPr>
        <p:grpSpPr>
          <a:xfrm>
            <a:off x="2469055" y="421122"/>
            <a:ext cx="7132145" cy="4770891"/>
            <a:chOff x="2469055" y="421122"/>
            <a:chExt cx="7132145" cy="4770891"/>
          </a:xfrm>
        </p:grpSpPr>
        <p:pic>
          <p:nvPicPr>
            <p:cNvPr id="8" name="Picture 7">
              <a:extLst>
                <a:ext uri="{FF2B5EF4-FFF2-40B4-BE49-F238E27FC236}">
                  <a16:creationId xmlns:a16="http://schemas.microsoft.com/office/drawing/2014/main" id="{045FC71B-0DDD-4930-AB03-0EDE1599A8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9055" y="421122"/>
              <a:ext cx="7132145" cy="4770891"/>
            </a:xfrm>
            <a:prstGeom prst="rect">
              <a:avLst/>
            </a:prstGeom>
          </p:spPr>
        </p:pic>
        <p:sp>
          <p:nvSpPr>
            <p:cNvPr id="9" name="TextBox 8">
              <a:extLst>
                <a:ext uri="{FF2B5EF4-FFF2-40B4-BE49-F238E27FC236}">
                  <a16:creationId xmlns:a16="http://schemas.microsoft.com/office/drawing/2014/main" id="{7D35270F-246D-4EA9-8BF6-12B21B8B7AB7}"/>
                </a:ext>
              </a:extLst>
            </p:cNvPr>
            <p:cNvSpPr txBox="1"/>
            <p:nvPr/>
          </p:nvSpPr>
          <p:spPr>
            <a:xfrm>
              <a:off x="3999053" y="503499"/>
              <a:ext cx="4762982" cy="584775"/>
            </a:xfrm>
            <a:prstGeom prst="rect">
              <a:avLst/>
            </a:prstGeom>
            <a:solidFill>
              <a:schemeClr val="bg1"/>
            </a:solidFill>
          </p:spPr>
          <p:txBody>
            <a:bodyPr wrap="square" rtlCol="0">
              <a:spAutoFit/>
            </a:bodyPr>
            <a:lstStyle/>
            <a:p>
              <a:pPr algn="ctr" rtl="1"/>
              <a:r>
                <a:rPr lang="he-IL" sz="3200" b="1" dirty="0">
                  <a:solidFill>
                    <a:srgbClr val="0000FF"/>
                  </a:solidFill>
                </a:rPr>
                <a:t>סוג הגורם שיוצר צונאמי</a:t>
              </a:r>
              <a:endParaRPr lang="en-GB" sz="3200" b="1" dirty="0">
                <a:solidFill>
                  <a:srgbClr val="0000FF"/>
                </a:solidFill>
              </a:endParaRPr>
            </a:p>
          </p:txBody>
        </p:sp>
      </p:grpSp>
    </p:spTree>
    <p:extLst>
      <p:ext uri="{BB962C8B-B14F-4D97-AF65-F5344CB8AC3E}">
        <p14:creationId xmlns:p14="http://schemas.microsoft.com/office/powerpoint/2010/main" val="2762222764"/>
      </p:ext>
    </p:extLst>
  </p:cSld>
  <p:clrMapOvr>
    <a:masterClrMapping/>
  </p:clrMapOvr>
  <mc:AlternateContent xmlns:mc="http://schemas.openxmlformats.org/markup-compatibility/2006" xmlns:p14="http://schemas.microsoft.com/office/powerpoint/2010/main">
    <mc:Choice Requires="p14">
      <p:transition spd="slow" p14:dur="2000" advTm="16292"/>
    </mc:Choice>
    <mc:Fallback xmlns="">
      <p:transition spd="slow" advTm="1629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B80C6-B367-4A67-B287-383C2C2073BC}"/>
              </a:ext>
            </a:extLst>
          </p:cNvPr>
          <p:cNvSpPr>
            <a:spLocks noGrp="1"/>
          </p:cNvSpPr>
          <p:nvPr>
            <p:ph type="ctrTitle"/>
          </p:nvPr>
        </p:nvSpPr>
        <p:spPr>
          <a:xfrm>
            <a:off x="0" y="1480231"/>
            <a:ext cx="12192000" cy="881969"/>
          </a:xfrm>
        </p:spPr>
        <p:txBody>
          <a:bodyPr/>
          <a:lstStyle/>
          <a:p>
            <a:pPr rtl="1">
              <a:lnSpc>
                <a:spcPct val="200000"/>
              </a:lnSpc>
            </a:pPr>
            <a:r>
              <a:rPr lang="he-IL" sz="4400" b="1" dirty="0">
                <a:solidFill>
                  <a:srgbClr val="C00000"/>
                </a:solidFill>
                <a:cs typeface="+mn-cs"/>
              </a:rPr>
              <a:t>נצפה כעת בסרטון להמחשת התפתחות צונאמי</a:t>
            </a:r>
            <a:endParaRPr lang="en-US" sz="4400" b="1" dirty="0">
              <a:solidFill>
                <a:srgbClr val="C00000"/>
              </a:solidFill>
              <a:cs typeface="+mn-cs"/>
            </a:endParaRPr>
          </a:p>
        </p:txBody>
      </p:sp>
      <p:sp>
        <p:nvSpPr>
          <p:cNvPr id="7" name="Title 1">
            <a:extLst>
              <a:ext uri="{FF2B5EF4-FFF2-40B4-BE49-F238E27FC236}">
                <a16:creationId xmlns:a16="http://schemas.microsoft.com/office/drawing/2014/main" id="{CB596010-6038-46D3-9F00-D3D26D6DADA3}"/>
              </a:ext>
            </a:extLst>
          </p:cNvPr>
          <p:cNvSpPr txBox="1">
            <a:spLocks/>
          </p:cNvSpPr>
          <p:nvPr/>
        </p:nvSpPr>
        <p:spPr>
          <a:xfrm>
            <a:off x="0" y="2601685"/>
            <a:ext cx="12192000" cy="881969"/>
          </a:xfrm>
          <a:prstGeom prst="rect">
            <a:avLst/>
          </a:prstGeom>
        </p:spPr>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marL="742950" indent="-742950" rtl="1">
              <a:lnSpc>
                <a:spcPct val="200000"/>
              </a:lnSpc>
              <a:buFont typeface="+mj-lt"/>
              <a:buAutoNum type="arabicPeriod"/>
            </a:pPr>
            <a:r>
              <a:rPr lang="he-IL" sz="4000" b="1" dirty="0">
                <a:solidFill>
                  <a:srgbClr val="C00000"/>
                </a:solidFill>
                <a:latin typeface="Arial" panose="020B0604020202020204" pitchFamily="34" charset="0"/>
                <a:cs typeface="Arial" panose="020B0604020202020204" pitchFamily="34" charset="0"/>
              </a:rPr>
              <a:t>עקב רעידת אדמה תת ימית </a:t>
            </a:r>
            <a:endParaRPr lang="en-US" sz="4000" b="1" dirty="0">
              <a:solidFill>
                <a:srgbClr val="C00000"/>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625B6779-64CC-4D23-9635-A64B321A0DA0}"/>
              </a:ext>
            </a:extLst>
          </p:cNvPr>
          <p:cNvSpPr txBox="1">
            <a:spLocks/>
          </p:cNvSpPr>
          <p:nvPr/>
        </p:nvSpPr>
        <p:spPr>
          <a:xfrm>
            <a:off x="2862943" y="3570739"/>
            <a:ext cx="7010400" cy="1034144"/>
          </a:xfrm>
          <a:prstGeom prst="rect">
            <a:avLst/>
          </a:prstGeom>
        </p:spPr>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marL="742950" indent="-742950" rtl="1">
              <a:lnSpc>
                <a:spcPct val="200000"/>
              </a:lnSpc>
              <a:buFont typeface="+mj-lt"/>
              <a:buAutoNum type="arabicPeriod" startAt="2"/>
            </a:pPr>
            <a:r>
              <a:rPr lang="he-IL" sz="4000" b="1" dirty="0">
                <a:solidFill>
                  <a:srgbClr val="C00000"/>
                </a:solidFill>
                <a:cs typeface="+mn-cs"/>
              </a:rPr>
              <a:t>עקב גלישת גוש קרקעית </a:t>
            </a:r>
            <a:endParaRPr lang="en-US" sz="4000" b="1" dirty="0">
              <a:solidFill>
                <a:srgbClr val="C00000"/>
              </a:solidFill>
              <a:cs typeface="+mn-cs"/>
            </a:endParaRPr>
          </a:p>
        </p:txBody>
      </p:sp>
    </p:spTree>
    <p:extLst>
      <p:ext uri="{BB962C8B-B14F-4D97-AF65-F5344CB8AC3E}">
        <p14:creationId xmlns:p14="http://schemas.microsoft.com/office/powerpoint/2010/main" val="2492899507"/>
      </p:ext>
    </p:extLst>
  </p:cSld>
  <p:clrMapOvr>
    <a:masterClrMapping/>
  </p:clrMapOvr>
  <mc:AlternateContent xmlns:mc="http://schemas.openxmlformats.org/markup-compatibility/2006" xmlns:p14="http://schemas.microsoft.com/office/powerpoint/2010/main">
    <mc:Choice Requires="p14">
      <p:transition spd="slow" p14:dur="2000" advTm="42016"/>
    </mc:Choice>
    <mc:Fallback xmlns="">
      <p:transition spd="slow" advTm="4201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B80C6-B367-4A67-B287-383C2C2073BC}"/>
              </a:ext>
            </a:extLst>
          </p:cNvPr>
          <p:cNvSpPr>
            <a:spLocks noGrp="1"/>
          </p:cNvSpPr>
          <p:nvPr>
            <p:ph type="ctrTitle"/>
          </p:nvPr>
        </p:nvSpPr>
        <p:spPr>
          <a:xfrm>
            <a:off x="0" y="301628"/>
            <a:ext cx="12192000" cy="1470025"/>
          </a:xfrm>
        </p:spPr>
        <p:txBody>
          <a:bodyPr/>
          <a:lstStyle/>
          <a:p>
            <a:pPr rtl="1"/>
            <a:r>
              <a:rPr lang="he-IL" b="1" dirty="0">
                <a:solidFill>
                  <a:srgbClr val="C00000"/>
                </a:solidFill>
                <a:cs typeface="+mn-cs"/>
              </a:rPr>
              <a:t>סרטון להמחשת התפתחות צונאמי </a:t>
            </a:r>
            <a:br>
              <a:rPr lang="he-IL" b="1" dirty="0">
                <a:solidFill>
                  <a:srgbClr val="C00000"/>
                </a:solidFill>
                <a:cs typeface="+mn-cs"/>
              </a:rPr>
            </a:br>
            <a:r>
              <a:rPr lang="he-IL" b="1" dirty="0">
                <a:solidFill>
                  <a:srgbClr val="C00000"/>
                </a:solidFill>
                <a:cs typeface="+mn-cs"/>
              </a:rPr>
              <a:t>עקב רעידת אדמה תת ימית וצונאמי עקב גלישת גוש קרקעית </a:t>
            </a:r>
            <a:endParaRPr lang="en-US" b="1" dirty="0">
              <a:solidFill>
                <a:srgbClr val="C00000"/>
              </a:solidFill>
              <a:cs typeface="+mn-cs"/>
            </a:endParaRPr>
          </a:p>
        </p:txBody>
      </p:sp>
      <p:pic>
        <p:nvPicPr>
          <p:cNvPr id="6" name="EQ &amp; LS TSUNAMI DEMO BY SDROSEN">
            <a:hlinkClick r:id="" action="ppaction://media"/>
            <a:extLst>
              <a:ext uri="{FF2B5EF4-FFF2-40B4-BE49-F238E27FC236}">
                <a16:creationId xmlns:a16="http://schemas.microsoft.com/office/drawing/2014/main" id="{09BE2BAE-0549-45C5-A633-E70E93B82E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4785" y="525006"/>
            <a:ext cx="10722430" cy="6031366"/>
          </a:xfrm>
          <a:prstGeom prst="rect">
            <a:avLst/>
          </a:prstGeom>
        </p:spPr>
      </p:pic>
    </p:spTree>
    <p:extLst>
      <p:ext uri="{BB962C8B-B14F-4D97-AF65-F5344CB8AC3E}">
        <p14:creationId xmlns:p14="http://schemas.microsoft.com/office/powerpoint/2010/main" val="303359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F782E-E747-4B4A-9C14-EF816FC5E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49" y="589094"/>
            <a:ext cx="11144865" cy="5113083"/>
          </a:xfrm>
          <a:prstGeom prst="rect">
            <a:avLst/>
          </a:prstGeom>
        </p:spPr>
      </p:pic>
      <p:sp>
        <p:nvSpPr>
          <p:cNvPr id="5" name="TextBox 4">
            <a:extLst>
              <a:ext uri="{FF2B5EF4-FFF2-40B4-BE49-F238E27FC236}">
                <a16:creationId xmlns:a16="http://schemas.microsoft.com/office/drawing/2014/main" id="{88BE1FF4-1B67-4128-938F-EA48D5E9A5CB}"/>
              </a:ext>
            </a:extLst>
          </p:cNvPr>
          <p:cNvSpPr txBox="1"/>
          <p:nvPr/>
        </p:nvSpPr>
        <p:spPr>
          <a:xfrm>
            <a:off x="159021" y="5774635"/>
            <a:ext cx="11958430" cy="830997"/>
          </a:xfrm>
          <a:prstGeom prst="rect">
            <a:avLst/>
          </a:prstGeom>
          <a:noFill/>
        </p:spPr>
        <p:txBody>
          <a:bodyPr wrap="square" rtlCol="0">
            <a:spAutoFit/>
          </a:bodyPr>
          <a:lstStyle/>
          <a:p>
            <a:pPr algn="ctr" rtl="1"/>
            <a:r>
              <a:rPr lang="he-IL" sz="2400" b="1" dirty="0">
                <a:solidFill>
                  <a:srgbClr val="C00000"/>
                </a:solidFill>
              </a:rPr>
              <a:t>התפלגות גיאוגרפית של מקורות צונאמי בים התיכון, </a:t>
            </a:r>
            <a:r>
              <a:rPr lang="en-US" sz="2400" b="1" dirty="0">
                <a:solidFill>
                  <a:srgbClr val="C00000"/>
                </a:solidFill>
              </a:rPr>
              <a:t>K</a:t>
            </a:r>
            <a:r>
              <a:rPr lang="he-IL" sz="2400" b="1" dirty="0">
                <a:solidFill>
                  <a:srgbClr val="C00000"/>
                </a:solidFill>
              </a:rPr>
              <a:t> היא העוצמה המרבית בסקלה של 12 דרגות שהציעו (2011) פאפאדופולוס ואימאמורה. (בעקבות פאפאדופולוס, 2016)</a:t>
            </a:r>
            <a:endParaRPr lang="en-GB" sz="2400" b="1" dirty="0">
              <a:solidFill>
                <a:srgbClr val="C00000"/>
              </a:solidFill>
            </a:endParaRPr>
          </a:p>
        </p:txBody>
      </p:sp>
    </p:spTree>
    <p:extLst>
      <p:ext uri="{BB962C8B-B14F-4D97-AF65-F5344CB8AC3E}">
        <p14:creationId xmlns:p14="http://schemas.microsoft.com/office/powerpoint/2010/main" val="569069376"/>
      </p:ext>
    </p:extLst>
  </p:cSld>
  <p:clrMapOvr>
    <a:masterClrMapping/>
  </p:clrMapOvr>
  <mc:AlternateContent xmlns:mc="http://schemas.openxmlformats.org/markup-compatibility/2006" xmlns:p14="http://schemas.microsoft.com/office/powerpoint/2010/main">
    <mc:Choice Requires="p14">
      <p:transition spd="slow" p14:dur="2000" advTm="27273"/>
    </mc:Choice>
    <mc:Fallback xmlns="">
      <p:transition spd="slow" advTm="2727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28000" b="-28000"/>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bwMode="auto">
          <a:xfrm>
            <a:off x="250371" y="864174"/>
            <a:ext cx="11658599" cy="571079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algn="r" rtl="1">
              <a:spcBef>
                <a:spcPts val="0"/>
              </a:spcBef>
              <a:spcAft>
                <a:spcPts val="600"/>
              </a:spcAft>
              <a:buNone/>
              <a:defRPr/>
            </a:pPr>
            <a:r>
              <a:rPr lang="he-IL" sz="2800" b="1" dirty="0">
                <a:solidFill>
                  <a:srgbClr val="002060"/>
                </a:solidFill>
                <a:latin typeface="Times New Roman" pitchFamily="18" charset="0"/>
              </a:rPr>
              <a:t>ב-3700 השנים האחרונות יש תיעוד של לפחות 41 אירועי צונאמי בים התיכון.</a:t>
            </a:r>
          </a:p>
          <a:p>
            <a:pPr marL="0" indent="0" algn="r" rtl="1">
              <a:spcBef>
                <a:spcPts val="0"/>
              </a:spcBef>
              <a:spcAft>
                <a:spcPts val="600"/>
              </a:spcAft>
              <a:buNone/>
              <a:defRPr/>
            </a:pPr>
            <a:r>
              <a:rPr lang="he-IL" sz="2800" b="1" dirty="0">
                <a:solidFill>
                  <a:srgbClr val="002060"/>
                </a:solidFill>
                <a:latin typeface="Times New Roman" pitchFamily="18" charset="0"/>
              </a:rPr>
              <a:t>על פי סלמון (2007) מקוטלגים 21 אירועי מאומתים של צונאמי שפגעו בחוף הישראלי בים התיכון בתקופה הנ"ל.</a:t>
            </a:r>
          </a:p>
          <a:p>
            <a:pPr marL="0" indent="0" algn="r" rtl="1">
              <a:spcBef>
                <a:spcPts val="0"/>
              </a:spcBef>
              <a:spcAft>
                <a:spcPts val="600"/>
              </a:spcAft>
              <a:buNone/>
              <a:defRPr/>
            </a:pPr>
            <a:r>
              <a:rPr lang="he-IL" sz="2800" b="1" dirty="0">
                <a:solidFill>
                  <a:srgbClr val="C00000"/>
                </a:solidFill>
                <a:latin typeface="Times New Roman" pitchFamily="18" charset="0"/>
              </a:rPr>
              <a:t>מתי היה אירוע הצונמי הרציני האחרון בים התיכון ?</a:t>
            </a:r>
            <a:r>
              <a:rPr lang="he-IL" sz="2800" b="1" dirty="0">
                <a:solidFill>
                  <a:srgbClr val="002060"/>
                </a:solidFill>
                <a:latin typeface="Times New Roman" pitchFamily="18" charset="0"/>
              </a:rPr>
              <a:t>: </a:t>
            </a:r>
          </a:p>
          <a:p>
            <a:pPr marL="0" indent="0" algn="r" rtl="1">
              <a:spcBef>
                <a:spcPts val="0"/>
              </a:spcBef>
              <a:spcAft>
                <a:spcPts val="600"/>
              </a:spcAft>
              <a:buNone/>
              <a:defRPr/>
            </a:pPr>
            <a:r>
              <a:rPr lang="he-IL" sz="2800" b="1" dirty="0">
                <a:solidFill>
                  <a:srgbClr val="002060"/>
                </a:solidFill>
                <a:latin typeface="Times New Roman" pitchFamily="18" charset="0"/>
              </a:rPr>
              <a:t>ב-21.5.2003 מול חופי אלג'יריה. מגניטודה 6.8, גובה הגל 2.0 מ'</a:t>
            </a:r>
          </a:p>
          <a:p>
            <a:pPr marL="0" indent="0" algn="r" rtl="1">
              <a:spcBef>
                <a:spcPts val="0"/>
              </a:spcBef>
              <a:spcAft>
                <a:spcPts val="600"/>
              </a:spcAft>
              <a:buNone/>
              <a:defRPr/>
            </a:pPr>
            <a:r>
              <a:rPr lang="he-IL" sz="2800" b="1" dirty="0">
                <a:solidFill>
                  <a:srgbClr val="002060"/>
                </a:solidFill>
                <a:latin typeface="Times New Roman" pitchFamily="18" charset="0"/>
              </a:rPr>
              <a:t>הנזק - כ-100 סירות באיים הקנרים</a:t>
            </a:r>
            <a:r>
              <a:rPr lang="en-US" sz="2800" b="1" dirty="0">
                <a:solidFill>
                  <a:srgbClr val="002060"/>
                </a:solidFill>
                <a:latin typeface="Times New Roman" pitchFamily="18" charset="0"/>
              </a:rPr>
              <a:t> .</a:t>
            </a:r>
            <a:endParaRPr lang="he-IL" sz="2800" b="1" dirty="0">
              <a:solidFill>
                <a:srgbClr val="002060"/>
              </a:solidFill>
              <a:latin typeface="Times New Roman" pitchFamily="18" charset="0"/>
            </a:endParaRPr>
          </a:p>
          <a:p>
            <a:pPr marL="0" indent="0" algn="r" rtl="1">
              <a:spcBef>
                <a:spcPts val="0"/>
              </a:spcBef>
              <a:spcAft>
                <a:spcPts val="600"/>
              </a:spcAft>
              <a:buNone/>
              <a:defRPr/>
            </a:pPr>
            <a:r>
              <a:rPr lang="he-IL" sz="2800" b="1" dirty="0">
                <a:solidFill>
                  <a:srgbClr val="C00000"/>
                </a:solidFill>
                <a:latin typeface="Times New Roman" pitchFamily="18" charset="0"/>
              </a:rPr>
              <a:t>מתי היו שני אירועי הצונמי הקטלניים האחרונים בים התיכון?:</a:t>
            </a:r>
          </a:p>
          <a:p>
            <a:pPr marL="457200" indent="-457200" algn="r" rtl="1">
              <a:spcBef>
                <a:spcPts val="0"/>
              </a:spcBef>
              <a:spcAft>
                <a:spcPts val="600"/>
              </a:spcAft>
              <a:buFont typeface="Wingdings" panose="05000000000000000000" pitchFamily="2" charset="2"/>
              <a:buChar char="q"/>
              <a:defRPr/>
            </a:pPr>
            <a:r>
              <a:rPr lang="he-IL" sz="2800" b="1" dirty="0">
                <a:solidFill>
                  <a:srgbClr val="002060"/>
                </a:solidFill>
                <a:latin typeface="Times New Roman" pitchFamily="18" charset="0"/>
              </a:rPr>
              <a:t>ב- 28.12.1908 ב-</a:t>
            </a:r>
            <a:r>
              <a:rPr lang="en-US" sz="2800" b="1" dirty="0">
                <a:solidFill>
                  <a:srgbClr val="002060"/>
                </a:solidFill>
                <a:latin typeface="Times New Roman" pitchFamily="18" charset="0"/>
              </a:rPr>
              <a:t>Messina</a:t>
            </a:r>
            <a:r>
              <a:rPr lang="he-IL" sz="2800" b="1" dirty="0">
                <a:solidFill>
                  <a:srgbClr val="002060"/>
                </a:solidFill>
                <a:latin typeface="Times New Roman" pitchFamily="18" charset="0"/>
              </a:rPr>
              <a:t>, איטליה.  היו בו כ- 70,000 הרוגים וכ- 200,000  נפגעים (רעידת אדמה וצונאמי). </a:t>
            </a:r>
          </a:p>
          <a:p>
            <a:pPr marL="457200" indent="-457200" algn="r" rtl="1">
              <a:spcBef>
                <a:spcPts val="0"/>
              </a:spcBef>
              <a:spcAft>
                <a:spcPts val="600"/>
              </a:spcAft>
              <a:buFont typeface="Wingdings" panose="05000000000000000000" pitchFamily="2" charset="2"/>
              <a:buChar char="q"/>
              <a:defRPr/>
            </a:pPr>
            <a:r>
              <a:rPr lang="he-IL" sz="2800" b="1" dirty="0">
                <a:solidFill>
                  <a:srgbClr val="002060"/>
                </a:solidFill>
                <a:latin typeface="Times New Roman" pitchFamily="18" charset="0"/>
              </a:rPr>
              <a:t>ב-9.7.1956 באי אמורגוס בים האגאי.  </a:t>
            </a:r>
            <a:r>
              <a:rPr lang="he-IL" sz="2800" b="1" dirty="0">
                <a:solidFill>
                  <a:srgbClr val="002060"/>
                </a:solidFill>
              </a:rPr>
              <a:t>מרבית המבנים של האיים של הארכיפלג ניזוקו קשה ביותר. רום ההצפה נע בין 2.7 מ' באי טינוס ועד 30 מ' באי אמורגוס. ביפו גובהו הגיע לכ-0.28 מ' בלבד.</a:t>
            </a:r>
            <a:endParaRPr lang="he-IL" sz="2800" b="1" dirty="0">
              <a:solidFill>
                <a:srgbClr val="002060"/>
              </a:solidFill>
              <a:latin typeface="Times New Roman" pitchFamily="18" charset="0"/>
            </a:endParaRPr>
          </a:p>
        </p:txBody>
      </p:sp>
      <p:sp>
        <p:nvSpPr>
          <p:cNvPr id="18436" name="Rectangle 4"/>
          <p:cNvSpPr>
            <a:spLocks noChangeArrowheads="1"/>
          </p:cNvSpPr>
          <p:nvPr/>
        </p:nvSpPr>
        <p:spPr bwMode="auto">
          <a:xfrm>
            <a:off x="2100469" y="440105"/>
            <a:ext cx="9548191" cy="424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rIns="54000"/>
          <a:lstStyle/>
          <a:p>
            <a:pPr algn="r" rtl="1">
              <a:lnSpc>
                <a:spcPct val="80000"/>
              </a:lnSpc>
              <a:spcBef>
                <a:spcPct val="50000"/>
              </a:spcBef>
              <a:buClr>
                <a:srgbClr val="0033CC"/>
              </a:buClr>
            </a:pPr>
            <a:r>
              <a:rPr lang="he-IL" sz="3200" b="1" dirty="0">
                <a:solidFill>
                  <a:srgbClr val="C00000"/>
                </a:solidFill>
                <a:effectLst>
                  <a:outerShdw blurRad="38100" dist="38100" dir="2700000" algn="tl">
                    <a:srgbClr val="000000">
                      <a:alpha val="43137"/>
                    </a:srgbClr>
                  </a:outerShdw>
                </a:effectLst>
                <a:latin typeface="Times New Roman" pitchFamily="18" charset="0"/>
              </a:rPr>
              <a:t>אירועי גלי צונאמי בים התיכון</a:t>
            </a:r>
            <a:endParaRPr lang="ca-ES" sz="3200" b="1" dirty="0">
              <a:solidFill>
                <a:srgbClr val="C00000"/>
              </a:solidFill>
              <a:effectLst>
                <a:outerShdw blurRad="38100" dist="38100" dir="2700000" algn="tl">
                  <a:srgbClr val="000000">
                    <a:alpha val="43137"/>
                  </a:srgbClr>
                </a:outerShdw>
              </a:effectLst>
              <a:latin typeface="Times New Roman" pitchFamily="18" charset="0"/>
            </a:endParaRPr>
          </a:p>
        </p:txBody>
      </p:sp>
    </p:spTree>
    <p:custDataLst>
      <p:tags r:id="rId1"/>
    </p:custDataLst>
    <p:extLst>
      <p:ext uri="{BB962C8B-B14F-4D97-AF65-F5344CB8AC3E}">
        <p14:creationId xmlns:p14="http://schemas.microsoft.com/office/powerpoint/2010/main" val="2719727741"/>
      </p:ext>
    </p:extLst>
  </p:cSld>
  <p:clrMapOvr>
    <a:masterClrMapping/>
  </p:clrMapOvr>
  <mc:AlternateContent xmlns:mc="http://schemas.openxmlformats.org/markup-compatibility/2006" xmlns:p14="http://schemas.microsoft.com/office/powerpoint/2010/main">
    <mc:Choice Requires="p14">
      <p:transition spd="slow" p14:dur="2000" advTm="94429"/>
    </mc:Choice>
    <mc:Fallback xmlns="">
      <p:transition spd="slow" advTm="944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Effect transition="in" filter="fade">
                                      <p:cBhvr>
                                        <p:cTn id="7" dur="500"/>
                                        <p:tgtEl>
                                          <p:spTgt spid="501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178">
                                            <p:txEl>
                                              <p:pRg st="1" end="1"/>
                                            </p:txEl>
                                          </p:spTgt>
                                        </p:tgtEl>
                                        <p:attrNameLst>
                                          <p:attrName>style.visibility</p:attrName>
                                        </p:attrNameLst>
                                      </p:cBhvr>
                                      <p:to>
                                        <p:strVal val="visible"/>
                                      </p:to>
                                    </p:set>
                                    <p:animEffect transition="in" filter="fade">
                                      <p:cBhvr>
                                        <p:cTn id="12" dur="500"/>
                                        <p:tgtEl>
                                          <p:spTgt spid="50178">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0178">
                                            <p:txEl>
                                              <p:pRg st="2" end="2"/>
                                            </p:txEl>
                                          </p:spTgt>
                                        </p:tgtEl>
                                        <p:attrNameLst>
                                          <p:attrName>style.visibility</p:attrName>
                                        </p:attrNameLst>
                                      </p:cBhvr>
                                      <p:to>
                                        <p:strVal val="visible"/>
                                      </p:to>
                                    </p:set>
                                    <p:animEffect transition="in" filter="fade">
                                      <p:cBhvr>
                                        <p:cTn id="16" dur="500"/>
                                        <p:tgtEl>
                                          <p:spTgt spid="5017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0178">
                                            <p:txEl>
                                              <p:pRg st="3" end="3"/>
                                            </p:txEl>
                                          </p:spTgt>
                                        </p:tgtEl>
                                        <p:attrNameLst>
                                          <p:attrName>style.visibility</p:attrName>
                                        </p:attrNameLst>
                                      </p:cBhvr>
                                      <p:to>
                                        <p:strVal val="visible"/>
                                      </p:to>
                                    </p:set>
                                    <p:animEffect transition="in" filter="fade">
                                      <p:cBhvr>
                                        <p:cTn id="21" dur="500"/>
                                        <p:tgtEl>
                                          <p:spTgt spid="50178">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0178">
                                            <p:txEl>
                                              <p:pRg st="4" end="4"/>
                                            </p:txEl>
                                          </p:spTgt>
                                        </p:tgtEl>
                                        <p:attrNameLst>
                                          <p:attrName>style.visibility</p:attrName>
                                        </p:attrNameLst>
                                      </p:cBhvr>
                                      <p:to>
                                        <p:strVal val="visible"/>
                                      </p:to>
                                    </p:set>
                                    <p:animEffect transition="in" filter="fade">
                                      <p:cBhvr>
                                        <p:cTn id="24" dur="500"/>
                                        <p:tgtEl>
                                          <p:spTgt spid="50178">
                                            <p:txEl>
                                              <p:pRg st="4" end="4"/>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50178">
                                            <p:txEl>
                                              <p:pRg st="5" end="5"/>
                                            </p:txEl>
                                          </p:spTgt>
                                        </p:tgtEl>
                                        <p:attrNameLst>
                                          <p:attrName>style.visibility</p:attrName>
                                        </p:attrNameLst>
                                      </p:cBhvr>
                                      <p:to>
                                        <p:strVal val="visible"/>
                                      </p:to>
                                    </p:set>
                                    <p:animEffect transition="in" filter="fade">
                                      <p:cBhvr>
                                        <p:cTn id="28" dur="500"/>
                                        <p:tgtEl>
                                          <p:spTgt spid="50178">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0178">
                                            <p:txEl>
                                              <p:pRg st="6" end="6"/>
                                            </p:txEl>
                                          </p:spTgt>
                                        </p:tgtEl>
                                        <p:attrNameLst>
                                          <p:attrName>style.visibility</p:attrName>
                                        </p:attrNameLst>
                                      </p:cBhvr>
                                      <p:to>
                                        <p:strVal val="visible"/>
                                      </p:to>
                                    </p:set>
                                    <p:animEffect transition="in" filter="fade">
                                      <p:cBhvr>
                                        <p:cTn id="33" dur="500"/>
                                        <p:tgtEl>
                                          <p:spTgt spid="50178">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0178">
                                            <p:txEl>
                                              <p:pRg st="7" end="7"/>
                                            </p:txEl>
                                          </p:spTgt>
                                        </p:tgtEl>
                                        <p:attrNameLst>
                                          <p:attrName>style.visibility</p:attrName>
                                        </p:attrNameLst>
                                      </p:cBhvr>
                                      <p:to>
                                        <p:strVal val="visible"/>
                                      </p:to>
                                    </p:set>
                                    <p:animEffect transition="in" filter="fade">
                                      <p:cBhvr>
                                        <p:cTn id="38" dur="500"/>
                                        <p:tgtEl>
                                          <p:spTgt spid="5017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13.9|9.6|8.3|6.2"/>
</p:tagLst>
</file>

<file path=ppt/tags/tag10.xml><?xml version="1.0" encoding="utf-8"?>
<p:tagLst xmlns:a="http://schemas.openxmlformats.org/drawingml/2006/main" xmlns:r="http://schemas.openxmlformats.org/officeDocument/2006/relationships" xmlns:p="http://schemas.openxmlformats.org/presentationml/2006/main">
  <p:tag name="TIMING" val="|23.2|5.9|9.8|14.6"/>
</p:tagLst>
</file>

<file path=ppt/tags/tag11.xml><?xml version="1.0" encoding="utf-8"?>
<p:tagLst xmlns:a="http://schemas.openxmlformats.org/drawingml/2006/main" xmlns:r="http://schemas.openxmlformats.org/officeDocument/2006/relationships" xmlns:p="http://schemas.openxmlformats.org/presentationml/2006/main">
  <p:tag name="TIMING" val="|12.5|23.9|18.4|9.9"/>
</p:tagLst>
</file>

<file path=ppt/tags/tag12.xml><?xml version="1.0" encoding="utf-8"?>
<p:tagLst xmlns:a="http://schemas.openxmlformats.org/drawingml/2006/main" xmlns:r="http://schemas.openxmlformats.org/officeDocument/2006/relationships" xmlns:p="http://schemas.openxmlformats.org/presentationml/2006/main">
  <p:tag name="TIMING" val="|1|13.2|21.1|8.1|25.1|23.5"/>
</p:tagLst>
</file>

<file path=ppt/tags/tag2.xml><?xml version="1.0" encoding="utf-8"?>
<p:tagLst xmlns:a="http://schemas.openxmlformats.org/drawingml/2006/main" xmlns:r="http://schemas.openxmlformats.org/officeDocument/2006/relationships" xmlns:p="http://schemas.openxmlformats.org/presentationml/2006/main">
  <p:tag name="TIMING" val="|1.5|6.2|23|10.1|8.5|25.1"/>
</p:tagLst>
</file>

<file path=ppt/tags/tag3.xml><?xml version="1.0" encoding="utf-8"?>
<p:tagLst xmlns:a="http://schemas.openxmlformats.org/drawingml/2006/main" xmlns:r="http://schemas.openxmlformats.org/officeDocument/2006/relationships" xmlns:p="http://schemas.openxmlformats.org/presentationml/2006/main">
  <p:tag name="TIMING" val="|1.7|8.2|16.2|32.8|11.4"/>
</p:tagLst>
</file>

<file path=ppt/tags/tag4.xml><?xml version="1.0" encoding="utf-8"?>
<p:tagLst xmlns:a="http://schemas.openxmlformats.org/drawingml/2006/main" xmlns:r="http://schemas.openxmlformats.org/officeDocument/2006/relationships" xmlns:p="http://schemas.openxmlformats.org/presentationml/2006/main">
  <p:tag name="TIMING" val="|8.1|13.4|7.8|7.9|3.1|2.1|5.3"/>
</p:tagLst>
</file>

<file path=ppt/tags/tag5.xml><?xml version="1.0" encoding="utf-8"?>
<p:tagLst xmlns:a="http://schemas.openxmlformats.org/drawingml/2006/main" xmlns:r="http://schemas.openxmlformats.org/officeDocument/2006/relationships" xmlns:p="http://schemas.openxmlformats.org/presentationml/2006/main">
  <p:tag name="TIMING" val="|0.7|11.7|28|8.3|12.3"/>
</p:tagLst>
</file>

<file path=ppt/tags/tag6.xml><?xml version="1.0" encoding="utf-8"?>
<p:tagLst xmlns:a="http://schemas.openxmlformats.org/drawingml/2006/main" xmlns:r="http://schemas.openxmlformats.org/officeDocument/2006/relationships" xmlns:p="http://schemas.openxmlformats.org/presentationml/2006/main">
  <p:tag name="TIMING" val="|20.4|8|17.3|20.3"/>
</p:tagLst>
</file>

<file path=ppt/tags/tag7.xml><?xml version="1.0" encoding="utf-8"?>
<p:tagLst xmlns:a="http://schemas.openxmlformats.org/drawingml/2006/main" xmlns:r="http://schemas.openxmlformats.org/officeDocument/2006/relationships" xmlns:p="http://schemas.openxmlformats.org/presentationml/2006/main">
  <p:tag name="TIMING" val="|2|41.4|9.6|9.2|40.6|22.3"/>
</p:tagLst>
</file>

<file path=ppt/tags/tag8.xml><?xml version="1.0" encoding="utf-8"?>
<p:tagLst xmlns:a="http://schemas.openxmlformats.org/drawingml/2006/main" xmlns:r="http://schemas.openxmlformats.org/officeDocument/2006/relationships" xmlns:p="http://schemas.openxmlformats.org/presentationml/2006/main">
  <p:tag name="TIMING" val="|10.1|7.1|12.6|11.6|9.6"/>
</p:tagLst>
</file>

<file path=ppt/tags/tag9.xml><?xml version="1.0" encoding="utf-8"?>
<p:tagLst xmlns:a="http://schemas.openxmlformats.org/drawingml/2006/main" xmlns:r="http://schemas.openxmlformats.org/officeDocument/2006/relationships" xmlns:p="http://schemas.openxmlformats.org/presentationml/2006/main">
  <p:tag name="TIMING" val="|1.7|24.4|6.5|11.7|1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12704</TotalTime>
  <Words>2028</Words>
  <Application>Microsoft Office PowerPoint</Application>
  <PresentationFormat>Widescreen</PresentationFormat>
  <Paragraphs>177</Paragraphs>
  <Slides>36</Slides>
  <Notes>1</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7" baseType="lpstr">
      <vt:lpstr>Adobe Fan Heiti Std B</vt:lpstr>
      <vt:lpstr>Arial</vt:lpstr>
      <vt:lpstr>Calibri</vt:lpstr>
      <vt:lpstr>Cambria Math</vt:lpstr>
      <vt:lpstr>David</vt:lpstr>
      <vt:lpstr>Guttman Hodes</vt:lpstr>
      <vt:lpstr>Symbol</vt:lpstr>
      <vt:lpstr>Times New Roman</vt:lpstr>
      <vt:lpstr>Wingdings</vt:lpstr>
      <vt:lpstr>1_Office Theme</vt:lpstr>
      <vt:lpstr>Image</vt:lpstr>
      <vt:lpstr>PowerPoint Presentation</vt:lpstr>
      <vt:lpstr>PowerPoint Presentation</vt:lpstr>
      <vt:lpstr>לאחר הצונאמי ב-26.12.2004 באוקיאנוס ההודי מליאת IOC/UNESCO החליטה ביוני 2005 על הקמת קבוצת תאום בין-ממשלתית (ICG) שתקים ותפעיל מערכת בינלאומית להתרעה מוקדמת מצונאמי בים התיכון, בחופי אירופה לאוקיאנוס האטלנטי ובימים המקשרים (NEAMTWS).</vt:lpstr>
      <vt:lpstr>PowerPoint Presentation</vt:lpstr>
      <vt:lpstr>PowerPoint Presentation</vt:lpstr>
      <vt:lpstr>נצפה כעת בסרטון להמחשת התפתחות צונאמי</vt:lpstr>
      <vt:lpstr>סרטון להמחשת התפתחות צונאמי  עקב רעידת אדמה תת ימית וצונאמי עקב גלישת גוש קרקעית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Sergiu Dov ROSEN</dc:creator>
  <cp:lastModifiedBy> Sergiu Dov ROSEN</cp:lastModifiedBy>
  <cp:revision>289</cp:revision>
  <dcterms:created xsi:type="dcterms:W3CDTF">2019-10-19T18:15:07Z</dcterms:created>
  <dcterms:modified xsi:type="dcterms:W3CDTF">2019-11-21T12:33:23Z</dcterms:modified>
</cp:coreProperties>
</file>